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6" r:id="rId1"/>
    <p:sldMasterId id="2147483898" r:id="rId2"/>
    <p:sldMasterId id="2147484172" r:id="rId3"/>
    <p:sldMasterId id="2147484174" r:id="rId4"/>
    <p:sldMasterId id="2147484178" r:id="rId5"/>
  </p:sldMasterIdLst>
  <p:notesMasterIdLst>
    <p:notesMasterId r:id="rId40"/>
  </p:notesMasterIdLst>
  <p:handoutMasterIdLst>
    <p:handoutMasterId r:id="rId41"/>
  </p:handoutMasterIdLst>
  <p:sldIdLst>
    <p:sldId id="622" r:id="rId6"/>
    <p:sldId id="615" r:id="rId7"/>
    <p:sldId id="614" r:id="rId8"/>
    <p:sldId id="625" r:id="rId9"/>
    <p:sldId id="626" r:id="rId10"/>
    <p:sldId id="479" r:id="rId11"/>
    <p:sldId id="617" r:id="rId12"/>
    <p:sldId id="624" r:id="rId13"/>
    <p:sldId id="619" r:id="rId14"/>
    <p:sldId id="471" r:id="rId15"/>
    <p:sldId id="496" r:id="rId16"/>
    <p:sldId id="482" r:id="rId17"/>
    <p:sldId id="620" r:id="rId18"/>
    <p:sldId id="621" r:id="rId19"/>
    <p:sldId id="497" r:id="rId20"/>
    <p:sldId id="526" r:id="rId21"/>
    <p:sldId id="522" r:id="rId22"/>
    <p:sldId id="523" r:id="rId23"/>
    <p:sldId id="623" r:id="rId24"/>
    <p:sldId id="524" r:id="rId25"/>
    <p:sldId id="601" r:id="rId26"/>
    <p:sldId id="541" r:id="rId27"/>
    <p:sldId id="602" r:id="rId28"/>
    <p:sldId id="603" r:id="rId29"/>
    <p:sldId id="606" r:id="rId30"/>
    <p:sldId id="607" r:id="rId31"/>
    <p:sldId id="531" r:id="rId32"/>
    <p:sldId id="540" r:id="rId33"/>
    <p:sldId id="513" r:id="rId34"/>
    <p:sldId id="514" r:id="rId35"/>
    <p:sldId id="548" r:id="rId36"/>
    <p:sldId id="627" r:id="rId37"/>
    <p:sldId id="629" r:id="rId38"/>
    <p:sldId id="461" r:id="rId3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9D9C9"/>
    <a:srgbClr val="6FD7B4"/>
    <a:srgbClr val="520E18"/>
    <a:srgbClr val="339966"/>
    <a:srgbClr val="CCECFF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53" autoAdjust="0"/>
    <p:restoredTop sz="97128" autoAdjust="0"/>
  </p:normalViewPr>
  <p:slideViewPr>
    <p:cSldViewPr>
      <p:cViewPr>
        <p:scale>
          <a:sx n="80" d="100"/>
          <a:sy n="80" d="100"/>
        </p:scale>
        <p:origin x="-2502" y="-8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864" y="109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fld id="{2DAD8C1A-2DCD-474C-8358-40093FD01F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56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4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fld id="{25A1FD91-6655-4D48-A28C-730B61B02B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6852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5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65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21AE865E-27C7-4F59-9FA1-10B4671C0294}" type="slidenum">
              <a:rPr lang="en-US" altLang="en-US" u="none" smtClean="0">
                <a:latin typeface="Arial" charset="0"/>
              </a:rPr>
              <a:pPr/>
              <a:t>1</a:t>
            </a:fld>
            <a:endParaRPr lang="en-US" altLang="en-US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67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9818B892-B9C4-425B-8E74-A89EF92C1F44}" type="slidenum">
              <a:rPr lang="en-US" altLang="en-US" u="none" smtClean="0">
                <a:latin typeface="Arial" charset="0"/>
              </a:rPr>
              <a:pPr/>
              <a:t>2</a:t>
            </a:fld>
            <a:endParaRPr lang="en-US" altLang="en-US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114C9051-0B46-48A4-8703-77DF7C1C125B}" type="slidenum">
              <a:rPr lang="en-US" altLang="en-US" u="none" smtClean="0">
                <a:latin typeface="Arial" charset="0"/>
              </a:rPr>
              <a:pPr/>
              <a:t>3</a:t>
            </a:fld>
            <a:endParaRPr lang="en-US" altLang="en-US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4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14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F6D51C20-2C90-4D61-B0EA-431980434F63}" type="slidenum">
              <a:rPr lang="en-US" altLang="en-US" u="none" smtClean="0">
                <a:latin typeface="Arial" charset="0"/>
              </a:rPr>
              <a:pPr/>
              <a:t>4</a:t>
            </a:fld>
            <a:endParaRPr lang="en-US" altLang="en-US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15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52610A79-E514-4010-B6C1-EED025EBE5E0}" type="slidenum">
              <a:rPr lang="en-US" altLang="en-US" u="none" smtClean="0">
                <a:latin typeface="Arial" charset="0"/>
              </a:rPr>
              <a:pPr/>
              <a:t>5</a:t>
            </a:fld>
            <a:endParaRPr lang="en-US" altLang="en-US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12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154FB91E-7A31-4B06-B5E0-571F2BA65A2E}" type="slidenum">
              <a:rPr lang="en-US" altLang="en-US" u="none" smtClean="0">
                <a:latin typeface="Arial" charset="0"/>
              </a:rPr>
              <a:pPr/>
              <a:t>6</a:t>
            </a:fld>
            <a:endParaRPr lang="en-US" altLang="en-US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83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03DDD67A-F28F-4E1A-83DA-64F9A5A34762}" type="slidenum">
              <a:rPr lang="en-US" altLang="en-US" u="none" smtClean="0">
                <a:latin typeface="Arial" charset="0"/>
              </a:rPr>
              <a:pPr/>
              <a:t>7</a:t>
            </a:fld>
            <a:endParaRPr lang="en-US" altLang="en-US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12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154FB91E-7A31-4B06-B5E0-571F2BA65A2E}" type="slidenum">
              <a:rPr lang="en-US" altLang="en-US" u="none" smtClean="0">
                <a:latin typeface="Arial" charset="0"/>
              </a:rPr>
              <a:pPr/>
              <a:t>8</a:t>
            </a:fld>
            <a:endParaRPr lang="en-US" altLang="en-US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82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61692A1A-BFFC-4102-BDA9-F3E47657F90F}" type="slidenum">
              <a:rPr lang="en-US" altLang="en-US" u="none" smtClean="0">
                <a:latin typeface="Arial" charset="0"/>
              </a:rPr>
              <a:pPr/>
              <a:t>9</a:t>
            </a:fld>
            <a:endParaRPr lang="en-US" altLang="en-US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This is 30% of total BWHS population in 1995</a:t>
            </a:r>
          </a:p>
          <a:p>
            <a:endParaRPr lang="en-US" altLang="en-US" smtClean="0"/>
          </a:p>
          <a:p>
            <a:r>
              <a:rPr lang="en-US" altLang="en-US" smtClean="0"/>
              <a:t>Unused measures:</a:t>
            </a:r>
          </a:p>
          <a:p>
            <a:r>
              <a:rPr lang="en-US" altLang="en-US" smtClean="0"/>
              <a:t>	Ratio of 3-way intersections to all intersections</a:t>
            </a:r>
          </a:p>
          <a:p>
            <a:r>
              <a:rPr lang="en-US" altLang="en-US" smtClean="0"/>
              <a:t>	Number of intersections, total</a:t>
            </a:r>
          </a:p>
          <a:p>
            <a:r>
              <a:rPr lang="en-US" altLang="en-US" smtClean="0"/>
              <a:t>	Population density  (# people / acre)</a:t>
            </a:r>
          </a:p>
          <a:p>
            <a:r>
              <a:rPr lang="en-US" altLang="en-US" smtClean="0"/>
              <a:t>	Total length of sidewalks</a:t>
            </a:r>
          </a:p>
          <a:p>
            <a:r>
              <a:rPr lang="en-US" altLang="en-US" smtClean="0"/>
              <a:t>	Total length of road segments</a:t>
            </a:r>
          </a:p>
          <a:p>
            <a:r>
              <a:rPr lang="en-US" altLang="en-US" smtClean="0"/>
              <a:t>	Distance to nearest park (minimum size,  5 acres)</a:t>
            </a:r>
          </a:p>
          <a:p>
            <a:r>
              <a:rPr lang="en-US" altLang="en-US" smtClean="0"/>
              <a:t>	Percent resident</a:t>
            </a:r>
          </a:p>
          <a:p>
            <a:r>
              <a:rPr lang="en-US" altLang="en-US" smtClean="0"/>
              <a:t>	Percent non-resident</a:t>
            </a:r>
          </a:p>
        </p:txBody>
      </p:sp>
      <p:sp>
        <p:nvSpPr>
          <p:cNvPr id="174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5449" indent="-289562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3100" indent="-231326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28987" indent="-231326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4873" indent="-231326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0760" indent="-231326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6647" indent="-231326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2534" indent="-231326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58421" indent="-231326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830F8A6D-809A-4EDB-B33C-46EC976581FA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10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net housing density, land use, street interconnectedness, public transit access, major roads, distance to parks, % streets with sidewalk coverage</a:t>
            </a:r>
            <a:endParaRPr lang="en-US" dirty="0"/>
          </a:p>
        </p:txBody>
      </p:sp>
      <p:sp>
        <p:nvSpPr>
          <p:cNvPr id="177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94D4E99B-9120-48C8-836C-46D686BC3489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11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net housing density, land use, street interconnectedness, public transit access, major roads, distance to parks, % streets with sidewalk coverage</a:t>
            </a:r>
            <a:endParaRPr lang="en-US" dirty="0"/>
          </a:p>
        </p:txBody>
      </p:sp>
      <p:sp>
        <p:nvSpPr>
          <p:cNvPr id="178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1EA90117-9F04-4DF8-8482-84F4C90C2B42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12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net housing density, land use, street interconnectedness, public transit access, major roads, distance to parks, % streets with sidewalk coverage</a:t>
            </a:r>
            <a:endParaRPr lang="en-US" dirty="0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A86E6921-8DE8-4805-9B00-6CD450779136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13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net housing density, land use, street interconnectedness, public transit access, major roads, distance to parks, % streets with sidewalk coverage</a:t>
            </a:r>
            <a:endParaRPr lang="en-US" dirty="0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A86E6921-8DE8-4805-9B00-6CD450779136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14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4843AF5B-561B-4591-B222-2B0EBC963648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15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6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16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9D0F55F2-FE00-4802-98D7-49F796FD2B50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16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8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18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8ED29F45-C3DE-4655-A682-45370776B5A3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17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19D2DD92-FC63-4A1E-A8A6-A386A6A3A4AC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18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19D2DD92-FC63-4A1E-A8A6-A386A6A3A4AC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19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net housing density, land use, street interconnectedness, public transit access, major roads, distance to parks, % streets with sidewalk coverage</a:t>
            </a:r>
            <a:endParaRPr lang="en-US" dirty="0"/>
          </a:p>
        </p:txBody>
      </p:sp>
      <p:sp>
        <p:nvSpPr>
          <p:cNvPr id="220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10B3CF7D-D97D-4E9D-BC41-04E89C0681F2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20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32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23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A94D15DD-E2A8-4A53-8CEA-5B0BF7BF02B1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21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4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24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9AD1F33D-218F-4FAC-8D76-FAAB4D1D6DE9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22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4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24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9AD1F33D-218F-4FAC-8D76-FAAB4D1D6DE9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23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4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24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9AD1F33D-218F-4FAC-8D76-FAAB4D1D6DE9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24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6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26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B3FA13E4-BB6F-4495-AC87-6851961BBB52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25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6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26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B3FA13E4-BB6F-4495-AC87-6851961BBB52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26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73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27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A028B0E7-34E5-4901-9EDB-11793AF99148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27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19DE3851-39E2-44A8-9983-165B96C5E1BC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28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4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34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41E3915D-B977-4032-B320-78A4E99C6801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29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35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CD60DCA7-BB19-49E3-92B8-FE613760D283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30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9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39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B5ADB28D-FAB1-4F9D-926C-2B3B87A2883B}" type="slidenum">
              <a:rPr lang="en-US" altLang="en-US" u="none" smtClean="0">
                <a:solidFill>
                  <a:srgbClr val="000000"/>
                </a:solidFill>
                <a:latin typeface="Arial" charset="0"/>
              </a:rPr>
              <a:pPr/>
              <a:t>31</a:t>
            </a:fld>
            <a:endParaRPr lang="en-US" altLang="en-US" u="none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3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3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5449" indent="-289562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3100" indent="-231326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28987" indent="-231326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4873" indent="-231326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0760" indent="-231326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6647" indent="-231326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2534" indent="-231326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58421" indent="-231326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C4142B4C-DD3D-4EF7-BE88-5744ED873CDD}" type="slidenum">
              <a:rPr lang="en-US" altLang="en-US" u="none" smtClean="0">
                <a:latin typeface="Arial" charset="0"/>
              </a:rPr>
              <a:pPr/>
              <a:t>32</a:t>
            </a:fld>
            <a:endParaRPr lang="en-US" altLang="en-US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3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3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5449" indent="-289562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3100" indent="-231326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28987" indent="-231326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4873" indent="-231326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0760" indent="-231326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6647" indent="-231326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2534" indent="-231326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58421" indent="-231326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C4142B4C-DD3D-4EF7-BE88-5744ED873CDD}" type="slidenum">
              <a:rPr lang="en-US" altLang="en-US" u="none" smtClean="0">
                <a:latin typeface="Arial" charset="0"/>
              </a:rPr>
              <a:pPr/>
              <a:t>33</a:t>
            </a:fld>
            <a:endParaRPr lang="en-US" altLang="en-US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7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7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Garamond" pitchFamily="18" charset="0"/>
              </a:defRPr>
            </a:lvl1pPr>
            <a:lvl2pPr marL="757066" indent="-291179">
              <a:defRPr u="sng">
                <a:solidFill>
                  <a:schemeClr val="tx1"/>
                </a:solidFill>
                <a:latin typeface="Garamond" pitchFamily="18" charset="0"/>
              </a:defRPr>
            </a:lvl2pPr>
            <a:lvl3pPr marL="1164717" indent="-232943">
              <a:defRPr u="sng">
                <a:solidFill>
                  <a:schemeClr val="tx1"/>
                </a:solidFill>
                <a:latin typeface="Garamond" pitchFamily="18" charset="0"/>
              </a:defRPr>
            </a:lvl3pPr>
            <a:lvl4pPr marL="1630604" indent="-232943">
              <a:defRPr u="sng">
                <a:solidFill>
                  <a:schemeClr val="tx1"/>
                </a:solidFill>
                <a:latin typeface="Garamond" pitchFamily="18" charset="0"/>
              </a:defRPr>
            </a:lvl4pPr>
            <a:lvl5pPr marL="2096491" indent="-232943">
              <a:defRPr u="sng">
                <a:solidFill>
                  <a:schemeClr val="tx1"/>
                </a:solidFill>
                <a:latin typeface="Garamond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E58F9818-EBF2-4C89-832C-019341F5A7D1}" type="slidenum">
              <a:rPr lang="en-US" altLang="en-US" u="none" smtClean="0">
                <a:latin typeface="Arial" charset="0"/>
              </a:rPr>
              <a:pPr/>
              <a:t>34</a:t>
            </a:fld>
            <a:endParaRPr lang="en-US" altLang="en-US" u="none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u="none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817 h 1906"/>
                <a:gd name="T4" fmla="*/ 5959 w 5740"/>
                <a:gd name="T5" fmla="*/ 817 h 1906"/>
                <a:gd name="T6" fmla="*/ 5959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818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818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3C283-7A84-4588-A38D-2CD959FB27BE}" type="datetime1">
              <a:rPr lang="en-US"/>
              <a:pPr>
                <a:defRPr/>
              </a:pPr>
              <a:t>11/9/2017</a:t>
            </a:fld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3AC10-C777-4D68-91BE-E53F9C0D8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196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u="none">
                <a:solidFill>
                  <a:srgbClr val="FFFFFF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535 h 1906"/>
                <a:gd name="T4" fmla="*/ 6073 w 5740"/>
                <a:gd name="T5" fmla="*/ 535 h 1906"/>
                <a:gd name="T6" fmla="*/ 6073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818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818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D493D-7A36-4DE9-BE3B-ABA24D23DE6D}" type="datetime1">
              <a:rPr lang="en-US"/>
              <a:pPr>
                <a:defRPr/>
              </a:pPr>
              <a:t>11/9/2017</a:t>
            </a:fld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5896-85E9-49B0-8629-5EC9D57E7A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45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u="none">
                <a:solidFill>
                  <a:srgbClr val="FFFFFF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817 h 1906"/>
                <a:gd name="T4" fmla="*/ 5959 w 5740"/>
                <a:gd name="T5" fmla="*/ 817 h 1906"/>
                <a:gd name="T6" fmla="*/ 5959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7818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818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3C283-7A84-4588-A38D-2CD959FB27BE}" type="datetime1">
              <a:rPr lang="en-US">
                <a:solidFill>
                  <a:srgbClr val="FFFFFF"/>
                </a:solidFill>
              </a:rPr>
              <a:pPr>
                <a:defRPr/>
              </a:pPr>
              <a:t>11/9/2017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3AC10-C777-4D68-91BE-E53F9C0D84A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57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u="none">
                <a:solidFill>
                  <a:srgbClr val="FFFFFF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817 h 1906"/>
                <a:gd name="T4" fmla="*/ 5959 w 5740"/>
                <a:gd name="T5" fmla="*/ 817 h 1906"/>
                <a:gd name="T6" fmla="*/ 5959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7818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818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3C283-7A84-4588-A38D-2CD959FB27BE}" type="datetime1">
              <a:rPr lang="en-US">
                <a:solidFill>
                  <a:srgbClr val="FFFFFF"/>
                </a:solidFill>
              </a:rPr>
              <a:pPr>
                <a:defRPr/>
              </a:pPr>
              <a:t>11/9/2017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3AC10-C777-4D68-91BE-E53F9C0D84A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796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u="none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u="none">
                <a:solidFill>
                  <a:srgbClr val="FFFFFF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817 h 1906"/>
                <a:gd name="T4" fmla="*/ 5959 w 5740"/>
                <a:gd name="T5" fmla="*/ 817 h 1906"/>
                <a:gd name="T6" fmla="*/ 5959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7818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818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3C283-7A84-4588-A38D-2CD959FB27BE}" type="datetime1">
              <a:rPr lang="en-US">
                <a:solidFill>
                  <a:srgbClr val="FFFFFF"/>
                </a:solidFill>
              </a:rPr>
              <a:pPr>
                <a:defRPr/>
              </a:pPr>
              <a:t>11/9/2017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3AC10-C777-4D68-91BE-E53F9C0D84A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921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6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716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Rectangle 1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fld id="{55D957A8-E819-402E-B333-F3325C2194B9}" type="datetime1">
              <a:rPr lang="en-US"/>
              <a:pPr>
                <a:defRPr/>
              </a:pPr>
              <a:t>11/9/2017</a:t>
            </a:fld>
            <a:endParaRPr lang="en-US"/>
          </a:p>
        </p:txBody>
      </p:sp>
      <p:sp>
        <p:nvSpPr>
          <p:cNvPr id="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547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fld id="{E2F99E4A-1683-4C4F-9B2E-C695C69966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35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6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716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Rectangle 1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solidFill>
                  <a:srgbClr val="FFFFFF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357666CE-2B2E-4277-842A-BF846A434013}" type="datetime1">
              <a:rPr lang="en-US"/>
              <a:pPr>
                <a:defRPr/>
              </a:pPr>
              <a:t>11/9/2017</a:t>
            </a:fld>
            <a:endParaRPr lang="en-US"/>
          </a:p>
        </p:txBody>
      </p:sp>
      <p:sp>
        <p:nvSpPr>
          <p:cNvPr id="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547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solidFill>
                  <a:srgbClr val="FFFFFF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1030DD6B-BAAE-4CAF-9D5E-F670466D33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36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6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716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Rectangle 1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fld id="{55D957A8-E819-402E-B333-F3325C2194B9}" type="datetime1">
              <a:rPr lang="en-US">
                <a:solidFill>
                  <a:srgbClr val="FFFFFF"/>
                </a:solidFill>
              </a:rPr>
              <a:pPr>
                <a:defRPr/>
              </a:pPr>
              <a:t>11/9/2017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547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fld id="{E2F99E4A-1683-4C4F-9B2E-C695C69966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3521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3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6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716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Rectangle 1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fld id="{55D957A8-E819-402E-B333-F3325C2194B9}" type="datetime1">
              <a:rPr lang="en-US">
                <a:solidFill>
                  <a:srgbClr val="FFFFFF"/>
                </a:solidFill>
              </a:rPr>
              <a:pPr>
                <a:defRPr/>
              </a:pPr>
              <a:t>11/9/2017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547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fld id="{E2F99E4A-1683-4C4F-9B2E-C695C69966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12325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5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6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716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Rectangle 1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fld id="{55D957A8-E819-402E-B333-F3325C2194B9}" type="datetime1">
              <a:rPr lang="en-US">
                <a:solidFill>
                  <a:srgbClr val="FFFFFF"/>
                </a:solidFill>
              </a:rPr>
              <a:pPr>
                <a:defRPr/>
              </a:pPr>
              <a:t>11/9/2017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u="none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547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>
                <a:effectLst/>
                <a:latin typeface="Arial" charset="0"/>
              </a:defRPr>
            </a:lvl1pPr>
          </a:lstStyle>
          <a:p>
            <a:pPr>
              <a:defRPr/>
            </a:pPr>
            <a:fld id="{E2F99E4A-1683-4C4F-9B2E-C695C69966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0867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9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lkscore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j-healthgeographics.com/content/9/1/20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Neighborhood walkability and depressive symptoms in black women: A prospective cohort study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905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latin typeface="Palatino Linotype" panose="02040502050505030304" pitchFamily="18" charset="0"/>
              </a:rPr>
              <a:t>Matthew Berger, PhD </a:t>
            </a:r>
          </a:p>
          <a:p>
            <a:pPr eaLnBrk="1" hangingPunct="1">
              <a:defRPr/>
            </a:pPr>
            <a:r>
              <a:rPr lang="en-US" sz="2400" b="1" dirty="0" smtClean="0">
                <a:latin typeface="Palatino Linotype" panose="02040502050505030304" pitchFamily="18" charset="0"/>
              </a:rPr>
              <a:t>APHA Annual Meeting &amp; Expo</a:t>
            </a:r>
          </a:p>
          <a:p>
            <a:pPr eaLnBrk="1" hangingPunct="1">
              <a:defRPr/>
            </a:pPr>
            <a:r>
              <a:rPr lang="en-US" sz="2400" i="1" dirty="0" smtClean="0">
                <a:latin typeface="Palatino Linotype" panose="02040502050505030304" pitchFamily="18" charset="0"/>
              </a:rPr>
              <a:t>November 8, 2017</a:t>
            </a:r>
          </a:p>
        </p:txBody>
      </p:sp>
    </p:spTree>
    <p:extLst>
      <p:ext uri="{BB962C8B-B14F-4D97-AF65-F5344CB8AC3E}">
        <p14:creationId xmlns:p14="http://schemas.microsoft.com/office/powerpoint/2010/main" val="2344941163"/>
      </p:ext>
    </p:extLst>
  </p:cSld>
  <p:clrMapOvr>
    <a:masterClrMapping/>
  </p:clrMapOvr>
  <p:transition advTm="334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4000" dirty="0" smtClean="0">
                <a:latin typeface="Palatino Linotype" panose="02040502050505030304" pitchFamily="18" charset="0"/>
              </a:rPr>
              <a:t>Presenter Disclosures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46783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lvl="1" indent="-342900">
              <a:lnSpc>
                <a:spcPct val="90000"/>
              </a:lnSpc>
              <a:buClr>
                <a:schemeClr val="hlink"/>
              </a:buClr>
              <a:defRPr/>
            </a:pPr>
            <a:endParaRPr lang="en-US" sz="2600" dirty="0" smtClean="0">
              <a:effectLst/>
              <a:latin typeface="Garamond" panose="02020404030301010803" pitchFamily="18" charset="0"/>
              <a:ea typeface="Calibri"/>
              <a:cs typeface="Times New Roman"/>
            </a:endParaRPr>
          </a:p>
          <a:p>
            <a:pPr marL="342900" lvl="1" indent="-342900">
              <a:lnSpc>
                <a:spcPct val="90000"/>
              </a:lnSpc>
              <a:buClr>
                <a:schemeClr val="hlink"/>
              </a:buClr>
              <a:defRPr/>
            </a:pPr>
            <a:endParaRPr lang="en-US" sz="2600" dirty="0">
              <a:effectLst/>
              <a:latin typeface="Garamond" panose="02020404030301010803" pitchFamily="18" charset="0"/>
              <a:ea typeface="Calibri"/>
              <a:cs typeface="Times New Roman"/>
            </a:endParaRPr>
          </a:p>
          <a:p>
            <a:pPr marL="0" lvl="1" indent="0" algn="ctr">
              <a:lnSpc>
                <a:spcPct val="90000"/>
              </a:lnSpc>
              <a:buClr>
                <a:schemeClr val="hlink"/>
              </a:buClr>
              <a:buNone/>
              <a:defRPr/>
            </a:pPr>
            <a:endParaRPr lang="en-US" sz="2600" dirty="0">
              <a:effectLst/>
              <a:latin typeface="Garamond" panose="02020404030301010803" pitchFamily="18" charset="0"/>
              <a:ea typeface="Calibri"/>
              <a:cs typeface="Times New Roman"/>
            </a:endParaRPr>
          </a:p>
          <a:p>
            <a:pPr marL="0" lvl="1" indent="0" algn="ctr">
              <a:lnSpc>
                <a:spcPct val="90000"/>
              </a:lnSpc>
              <a:buClr>
                <a:schemeClr val="hlink"/>
              </a:buClr>
              <a:buNone/>
              <a:defRPr/>
            </a:pPr>
            <a:endParaRPr lang="en-US" sz="2600" dirty="0" smtClean="0">
              <a:effectLst/>
              <a:latin typeface="Garamond" panose="02020404030301010803" pitchFamily="18" charset="0"/>
              <a:ea typeface="Calibri"/>
              <a:cs typeface="Times New Roman"/>
            </a:endParaRPr>
          </a:p>
          <a:p>
            <a:pPr marL="0" lvl="1" indent="0" algn="ctr">
              <a:lnSpc>
                <a:spcPct val="90000"/>
              </a:lnSpc>
              <a:buClr>
                <a:schemeClr val="hlink"/>
              </a:buClr>
              <a:buNone/>
              <a:defRPr/>
            </a:pPr>
            <a:r>
              <a:rPr lang="en-US" sz="5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/>
                <a:cs typeface="Times New Roman"/>
              </a:rPr>
              <a:t>No relations to disclose</a:t>
            </a:r>
            <a:endParaRPr lang="en-US" sz="5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ea typeface="Calibri"/>
              <a:cs typeface="Times New Roman"/>
            </a:endParaRPr>
          </a:p>
          <a:p>
            <a:pPr marL="342900" lvl="1" indent="-342900">
              <a:lnSpc>
                <a:spcPct val="90000"/>
              </a:lnSpc>
              <a:buClr>
                <a:schemeClr val="hlink"/>
              </a:buClr>
              <a:defRPr/>
            </a:pPr>
            <a:endParaRPr lang="en-US" sz="2600" dirty="0" smtClean="0">
              <a:effectLst/>
              <a:latin typeface="Garamond" panose="02020404030301010803" pitchFamily="18" charset="0"/>
              <a:ea typeface="Calibri"/>
              <a:cs typeface="Times New Roman"/>
            </a:endParaRPr>
          </a:p>
          <a:p>
            <a:pPr marL="342900" lvl="1" indent="-342900">
              <a:lnSpc>
                <a:spcPct val="90000"/>
              </a:lnSpc>
              <a:buClr>
                <a:schemeClr val="hlink"/>
              </a:buClr>
              <a:defRPr/>
            </a:pPr>
            <a:endParaRPr lang="en-US" sz="2600" dirty="0" smtClean="0">
              <a:effectLst/>
              <a:latin typeface="Garamond" panose="02020404030301010803" pitchFamily="18" charset="0"/>
              <a:ea typeface="Calibri"/>
              <a:cs typeface="Times New Roman"/>
            </a:endParaRPr>
          </a:p>
          <a:p>
            <a:pPr>
              <a:lnSpc>
                <a:spcPct val="90000"/>
              </a:lnSpc>
              <a:defRPr/>
            </a:pPr>
            <a:endParaRPr lang="en-US" altLang="en-US" sz="2400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74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7921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4000" dirty="0" smtClean="0">
                <a:latin typeface="Palatino Linotype" panose="02040502050505030304" pitchFamily="18" charset="0"/>
              </a:rPr>
              <a:t>Back Story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43000"/>
            <a:ext cx="8229600" cy="49831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 of 3 studies for my Boston University School of Public Health (BUSPH) doctoral dissertation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Epidemiology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Neighborhood walkability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sym typeface="Wingdings" panose="05000000000000000000" pitchFamily="2" charset="2"/>
              </a:rPr>
              <a:t> incident diabetes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Comparing two distinct walkability measures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  <a:defRPr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BUSPH Committee: 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Dr. Lauren Wise, Sc.D. (chair)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Dr. Patricia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Coogan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,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Sc.D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Dr. Laura White, PhD</a:t>
            </a:r>
          </a:p>
          <a:p>
            <a:pPr>
              <a:lnSpc>
                <a:spcPct val="90000"/>
              </a:lnSpc>
              <a:defRPr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Defended December 2014, commenced May 2015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03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8683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Depressive</a:t>
            </a: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Symptoms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43000"/>
            <a:ext cx="8229600" cy="5105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R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ange from 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/>
                <a:cs typeface="Calibri"/>
              </a:rPr>
              <a:t>Mild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/>
                <a:cs typeface="Calibri"/>
              </a:rPr>
              <a:t>, temporary episodes of sadness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/>
                <a:cs typeface="Calibri"/>
              </a:rPr>
              <a:t>to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Major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depressive disorder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MDD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): psychiatric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illness that causes a persistent feeling of sadness and loss of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interest; can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cause noticeable disruptions in daily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life</a:t>
            </a:r>
            <a:r>
              <a:rPr lang="en-US" sz="22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[1]</a:t>
            </a:r>
            <a:endParaRPr lang="en-US" altLang="en-US" sz="2200" baseline="30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0" indent="0" algn="just">
              <a:lnSpc>
                <a:spcPct val="90000"/>
              </a:lnSpc>
              <a:buFont typeface="Wingdings" pitchFamily="2" charset="2"/>
              <a:buNone/>
              <a:defRPr/>
            </a:pPr>
            <a:endParaRPr lang="en-US" alt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just">
              <a:lnSpc>
                <a:spcPct val="90000"/>
              </a:lnSpc>
              <a:defRPr/>
            </a:pP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An estimated 21% of U.S. adults will experience a mood disorder (</a:t>
            </a:r>
            <a:r>
              <a:rPr lang="en-US" altLang="en-US" sz="2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e.g.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MDD) in their lifetime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10% will do so in a given 12-month period</a:t>
            </a:r>
            <a:r>
              <a:rPr lang="en-US" altLang="en-US" sz="22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[2]</a:t>
            </a:r>
          </a:p>
          <a:p>
            <a:pPr marL="0" indent="0" algn="just">
              <a:lnSpc>
                <a:spcPct val="90000"/>
              </a:lnSpc>
              <a:buFont typeface="Wingdings" pitchFamily="2" charset="2"/>
              <a:buNone/>
              <a:defRPr/>
            </a:pPr>
            <a:endParaRPr lang="en-US" altLang="en-US" sz="1800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just">
              <a:lnSpc>
                <a:spcPct val="90000"/>
              </a:lnSpc>
              <a:defRPr/>
            </a:pP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MDD is 50% more prevalent among women than men</a:t>
            </a:r>
            <a:r>
              <a:rPr lang="en-US" altLang="en-US" sz="2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[2]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Black women aged 28-40: higher average depressive symptoms than similarly aged white women and men</a:t>
            </a:r>
            <a:r>
              <a:rPr lang="en-US" altLang="en-US" sz="22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[3]</a:t>
            </a:r>
          </a:p>
          <a:p>
            <a:pPr algn="just">
              <a:lnSpc>
                <a:spcPct val="90000"/>
              </a:lnSpc>
              <a:defRPr/>
            </a:pPr>
            <a:endParaRPr lang="en-US" altLang="en-US" baseline="30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>
              <a:lnSpc>
                <a:spcPct val="90000"/>
              </a:lnSpc>
              <a:defRPr/>
            </a:pPr>
            <a:endParaRPr lang="en-US" altLang="en-US" b="1" baseline="30000" dirty="0">
              <a:latin typeface="Garamond" pitchFamily="18" charset="0"/>
            </a:endParaRPr>
          </a:p>
          <a:p>
            <a:pPr>
              <a:lnSpc>
                <a:spcPct val="90000"/>
              </a:lnSpc>
              <a:defRPr/>
            </a:pPr>
            <a:endParaRPr lang="en-US" altLang="en-US" b="1" baseline="30000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72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Causes of depression?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71600"/>
            <a:ext cx="8229600" cy="5105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U</a:t>
            </a: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itchFamily="34" charset="0"/>
              </a:rPr>
              <a:t>nderlying genetic, neurologic, early childhood (</a:t>
            </a:r>
            <a:r>
              <a:rPr lang="en-US" alt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itchFamily="34" charset="0"/>
              </a:rPr>
              <a:t>e.g., </a:t>
            </a: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itchFamily="34" charset="0"/>
              </a:rPr>
              <a:t>trauma) conditions often trigger onset between adolescence and 30s</a:t>
            </a:r>
            <a:r>
              <a:rPr lang="en-US" altLang="en-US" sz="2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itchFamily="34" charset="0"/>
              </a:rPr>
              <a:t>[4]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More proximate causes may include </a:t>
            </a:r>
          </a:p>
          <a:p>
            <a:pPr lvl="2" algn="just">
              <a:lnSpc>
                <a:spcPct val="90000"/>
              </a:lnSpc>
            </a:pP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</a:t>
            </a: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ess physical activity</a:t>
            </a:r>
            <a:r>
              <a:rPr lang="en-US" altLang="en-US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[5] </a:t>
            </a:r>
          </a:p>
          <a:p>
            <a:pPr lvl="2" algn="just">
              <a:lnSpc>
                <a:spcPct val="90000"/>
              </a:lnSpc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social isolation</a:t>
            </a:r>
            <a:r>
              <a:rPr lang="en-US" altLang="en-US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[5,6]</a:t>
            </a:r>
          </a:p>
          <a:p>
            <a:pPr algn="just">
              <a:lnSpc>
                <a:spcPct val="90000"/>
              </a:lnSpc>
            </a:pPr>
            <a:endParaRPr lang="en-US" altLang="en-US" sz="2000" baseline="30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The more “walkable” the built environment, 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the higher the rates of physical activity</a:t>
            </a:r>
            <a:r>
              <a:rPr lang="en-US" altLang="en-US" sz="2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[7-11] 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the higher the social connectivity</a:t>
            </a:r>
            <a:r>
              <a:rPr lang="en-US" altLang="en-US" sz="2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[5]</a:t>
            </a:r>
          </a:p>
        </p:txBody>
      </p:sp>
    </p:spTree>
    <p:extLst>
      <p:ext uri="{BB962C8B-B14F-4D97-AF65-F5344CB8AC3E}">
        <p14:creationId xmlns:p14="http://schemas.microsoft.com/office/powerpoint/2010/main" val="40817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Hypothesis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52600"/>
            <a:ext cx="8229600" cy="4495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en-US" altLang="en-US" sz="3400" dirty="0" smtClean="0">
                <a:latin typeface="Palatino Linotype" panose="02040502050505030304" pitchFamily="18" charset="0"/>
              </a:rPr>
              <a:t>Relative to African-American women who live in the most walkable neighborhoods... </a:t>
            </a:r>
          </a:p>
          <a:p>
            <a:pPr>
              <a:lnSpc>
                <a:spcPct val="90000"/>
              </a:lnSpc>
              <a:defRPr/>
            </a:pPr>
            <a:endParaRPr lang="en-US" altLang="en-US" sz="2400" b="1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22225" y="0"/>
            <a:ext cx="91217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sz="3600" u="none" kern="0" dirty="0" smtClean="0">
                <a:latin typeface="Palatino Linotype" panose="02040502050505030304" pitchFamily="18" charset="0"/>
              </a:rPr>
              <a:t>Chicago, IL (Zip Code 60619)</a:t>
            </a:r>
          </a:p>
        </p:txBody>
      </p:sp>
      <p:pic>
        <p:nvPicPr>
          <p:cNvPr id="614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73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Hypothesis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52600"/>
            <a:ext cx="8229600" cy="4495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en-US" altLang="en-US" sz="3400" dirty="0" smtClean="0">
                <a:latin typeface="Palatino Linotype" panose="02040502050505030304" pitchFamily="18" charset="0"/>
              </a:rPr>
              <a:t>…African-American women who live in less walkable neighborhoods will have a higher incidence of depressive symptoms. </a:t>
            </a:r>
          </a:p>
          <a:p>
            <a:pPr>
              <a:lnSpc>
                <a:spcPct val="90000"/>
              </a:lnSpc>
              <a:defRPr/>
            </a:pPr>
            <a:endParaRPr lang="en-US" altLang="en-US" sz="2400" b="1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7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04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838200"/>
            <a:ext cx="9144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Rot="1" noChangeArrowheads="1"/>
          </p:cNvSpPr>
          <p:nvPr/>
        </p:nvSpPr>
        <p:spPr bwMode="auto">
          <a:xfrm>
            <a:off x="22225" y="0"/>
            <a:ext cx="91217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sz="3600" u="none" kern="0" dirty="0" smtClean="0">
                <a:latin typeface="Palatino Linotype" panose="02040502050505030304" pitchFamily="18" charset="0"/>
              </a:rPr>
              <a:t>East Hampton, NY (11937-5910)</a:t>
            </a:r>
          </a:p>
        </p:txBody>
      </p:sp>
    </p:spTree>
    <p:extLst>
      <p:ext uri="{BB962C8B-B14F-4D97-AF65-F5344CB8AC3E}">
        <p14:creationId xmlns:p14="http://schemas.microsoft.com/office/powerpoint/2010/main" val="244064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latin typeface="Palatino Linotype" panose="02040502050505030304" pitchFamily="18" charset="0"/>
              </a:rPr>
              <a:t>Cohort: </a:t>
            </a:r>
            <a:br>
              <a:rPr lang="en-US" sz="3600" dirty="0" smtClean="0">
                <a:latin typeface="Palatino Linotype" panose="02040502050505030304" pitchFamily="18" charset="0"/>
              </a:rPr>
            </a:br>
            <a:r>
              <a:rPr lang="en-US" sz="3600" dirty="0" smtClean="0">
                <a:latin typeface="Palatino Linotype" panose="02040502050505030304" pitchFamily="18" charset="0"/>
              </a:rPr>
              <a:t>Black Women’s Health Study (BWHS)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648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~59,000 black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women aged 21-69 recruited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1995</a:t>
            </a:r>
            <a:r>
              <a:rPr lang="en-US" sz="2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[12</a:t>
            </a:r>
            <a:r>
              <a:rPr lang="en-US" sz="28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]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via questionnaires to</a:t>
            </a:r>
          </a:p>
          <a:p>
            <a:pPr lvl="1">
              <a:defRPr/>
            </a:pPr>
            <a:r>
              <a:rPr lang="en-US" sz="2400" i="1" dirty="0">
                <a:effectLst/>
                <a:latin typeface="Palatino Linotype" panose="02040502050505030304" pitchFamily="18" charset="0"/>
              </a:rPr>
              <a:t>Essence</a:t>
            </a:r>
            <a:r>
              <a:rPr lang="en-US" sz="2400" dirty="0">
                <a:effectLst/>
                <a:latin typeface="Palatino Linotype" panose="02040502050505030304" pitchFamily="18" charset="0"/>
              </a:rPr>
              <a:t> subscribers</a:t>
            </a:r>
          </a:p>
          <a:p>
            <a:pPr lvl="1">
              <a:defRPr/>
            </a:pPr>
            <a:r>
              <a:rPr lang="en-US" sz="2400" dirty="0">
                <a:effectLst/>
                <a:latin typeface="Palatino Linotype" panose="02040502050505030304" pitchFamily="18" charset="0"/>
              </a:rPr>
              <a:t>Members of Black professional organizations</a:t>
            </a:r>
          </a:p>
          <a:p>
            <a:pPr lvl="1">
              <a:defRPr/>
            </a:pPr>
            <a:r>
              <a:rPr lang="en-US" sz="2400" dirty="0">
                <a:effectLst/>
                <a:latin typeface="Palatino Linotype" panose="02040502050505030304" pitchFamily="18" charset="0"/>
              </a:rPr>
              <a:t>Respondent </a:t>
            </a:r>
            <a:r>
              <a:rPr lang="en-US" dirty="0">
                <a:effectLst/>
                <a:latin typeface="Garamond" pitchFamily="18" charset="0"/>
              </a:rPr>
              <a:t>friends and relatives</a:t>
            </a:r>
          </a:p>
          <a:p>
            <a:pPr>
              <a:spcBef>
                <a:spcPts val="0"/>
              </a:spcBef>
              <a:defRPr/>
            </a:pP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BWHS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participants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followed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biennially by mailed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questionnaire to assess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risk factors for variety of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diseases</a:t>
            </a:r>
          </a:p>
          <a:p>
            <a:pPr lvl="1">
              <a:spcBef>
                <a:spcPts val="0"/>
              </a:spcBef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Follow-up average &gt;80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% of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original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cohort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through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2011 questionnaire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cycle</a:t>
            </a:r>
            <a:endParaRPr lang="en-US" sz="2400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8683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latin typeface="Palatino Linotype" panose="02040502050505030304" pitchFamily="18" charset="0"/>
              </a:rPr>
              <a:t>Exposure: Neighborhood walkability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lvl="1" indent="-342900">
              <a:lnSpc>
                <a:spcPct val="90000"/>
              </a:lnSpc>
              <a:buClr>
                <a:schemeClr val="hlink"/>
              </a:buClr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From </a:t>
            </a:r>
            <a:r>
              <a:rPr lang="en-US" alt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Coogan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, White (</a:t>
            </a:r>
            <a:r>
              <a:rPr lang="en-US" alt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inter alia</a:t>
            </a: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)</a:t>
            </a:r>
            <a:r>
              <a:rPr lang="en-US" altLang="en-US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[7,13] </a:t>
            </a: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“urban form” measure</a:t>
            </a:r>
          </a:p>
          <a:p>
            <a:pPr marL="742950" lvl="2" indent="-342900">
              <a:lnSpc>
                <a:spcPct val="90000"/>
              </a:lnSpc>
              <a:buClr>
                <a:schemeClr val="accent2"/>
              </a:buClr>
              <a:defRPr/>
            </a:pPr>
            <a:r>
              <a:rPr lang="en-US" altLang="en-US" sz="2600" dirty="0" smtClean="0">
                <a:effectLst/>
                <a:latin typeface="Palatino Linotype" panose="02040502050505030304" pitchFamily="18" charset="0"/>
              </a:rPr>
              <a:t>Aerial </a:t>
            </a:r>
            <a:r>
              <a:rPr lang="en-US" altLang="en-US" sz="2600" dirty="0">
                <a:effectLst/>
                <a:latin typeface="Palatino Linotype" panose="02040502050505030304" pitchFamily="18" charset="0"/>
              </a:rPr>
              <a:t>photography, road network files, transit </a:t>
            </a:r>
            <a:r>
              <a:rPr lang="en-US" altLang="en-US" sz="2600" dirty="0" smtClean="0">
                <a:effectLst/>
                <a:latin typeface="Palatino Linotype" panose="02040502050505030304" pitchFamily="18" charset="0"/>
              </a:rPr>
              <a:t>maps, 2000 U.S. Census</a:t>
            </a:r>
            <a:endParaRPr lang="en-US" altLang="en-US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457200" lvl="1" indent="0">
              <a:lnSpc>
                <a:spcPct val="90000"/>
              </a:lnSpc>
              <a:buFont typeface="Wingdings" pitchFamily="2" charset="2"/>
              <a:buNone/>
              <a:defRPr/>
            </a:pP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just">
              <a:lnSpc>
                <a:spcPct val="90000"/>
              </a:lnSpc>
              <a:defRPr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14 neighborhood aspects (“components”) in 0.5-mile road buffer around BWHS participant home addresses in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Chicago, Los Angeles, NYC Metropolitan Planning Organizations in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1995 and/or 1997 and/or 1999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n=20,293</a:t>
            </a:r>
          </a:p>
          <a:p>
            <a:pPr marL="457200" lvl="1" indent="0">
              <a:lnSpc>
                <a:spcPct val="90000"/>
              </a:lnSpc>
              <a:buFont typeface="Wingdings" pitchFamily="2" charset="2"/>
              <a:buNone/>
              <a:defRPr/>
            </a:pPr>
            <a:endParaRPr lang="en-US" altLang="en-US" sz="2000" baseline="300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effectLst/>
                <a:latin typeface="Palatino Linotype" panose="02040502050505030304" pitchFamily="18" charset="0"/>
              </a:rPr>
              <a:t>Neighborhood walkability components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799648"/>
              </p:ext>
            </p:extLst>
          </p:nvPr>
        </p:nvGraphicFramePr>
        <p:xfrm>
          <a:off x="0" y="1376363"/>
          <a:ext cx="9144000" cy="5456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9231"/>
                <a:gridCol w="4454769"/>
              </a:tblGrid>
              <a:tr h="4267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Component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i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Factor</a:t>
                      </a:r>
                      <a:r>
                        <a:rPr lang="en-US" sz="2800" b="1" i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 Loadings</a:t>
                      </a:r>
                      <a:endParaRPr lang="en-US" sz="280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</a:tr>
              <a:tr h="359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Total Length of Sidewalks 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0.91</a:t>
                      </a:r>
                      <a:endParaRPr lang="en-US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9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Ratio 3-way to Intersection Total 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-0.80</a:t>
                      </a:r>
                      <a:endParaRPr lang="en-US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9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Number of Intersections 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0.79</a:t>
                      </a:r>
                      <a:endParaRPr lang="en-US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9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Ratio 4-way to Intersection Total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0.79</a:t>
                      </a:r>
                      <a:endParaRPr lang="en-US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9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Total Length of Bus Routes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0.76</a:t>
                      </a:r>
                      <a:endParaRPr lang="en-US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9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Population Density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0.73</a:t>
                      </a:r>
                      <a:endParaRPr lang="en-US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9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Housing Density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0.69</a:t>
                      </a:r>
                      <a:endParaRPr lang="en-US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9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Intersection Density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0.63</a:t>
                      </a:r>
                      <a:endParaRPr lang="en-US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9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% Road Segments with Sidewalks 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0.58</a:t>
                      </a:r>
                      <a:endParaRPr lang="en-US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9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Distance to Nearest Public Transit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-0.39</a:t>
                      </a:r>
                      <a:endParaRPr lang="en-US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9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Average Block Size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-0.34</a:t>
                      </a:r>
                      <a:endParaRPr lang="en-US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9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% Residential Land Use 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0.33</a:t>
                      </a:r>
                      <a:endParaRPr lang="en-US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9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Distance to Nearest Park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-0.33</a:t>
                      </a:r>
                      <a:endParaRPr lang="en-US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9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Total Length of Major Roads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cs typeface="Calibri"/>
                        </a:rPr>
                        <a:t>0.03</a:t>
                      </a:r>
                      <a:endParaRPr lang="en-US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latin typeface="Palatino Linotype" panose="02040502050505030304" pitchFamily="18" charset="0"/>
              </a:rPr>
              <a:t>How exposure constructed?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8229600" cy="4800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Factor analysis </a:t>
            </a: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sym typeface="Wingdings" panose="05000000000000000000" pitchFamily="2" charset="2"/>
              </a:rPr>
              <a:t> </a:t>
            </a: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single factor (40% variance)</a:t>
            </a:r>
          </a:p>
          <a:p>
            <a:pPr>
              <a:lnSpc>
                <a:spcPct val="90000"/>
              </a:lnSpc>
              <a:defRPr/>
            </a:pPr>
            <a:endParaRPr lang="en-US" alt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Combined 1995, 1997, 1999 addresses for 20,293 BWHS participants</a:t>
            </a:r>
          </a:p>
          <a:p>
            <a:pPr lvl="1">
              <a:lnSpc>
                <a:spcPct val="90000"/>
              </a:lnSpc>
              <a:defRPr/>
            </a:pPr>
            <a:endParaRPr lang="en-US" alt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PROC SCORE (SAS):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ean=0; -3.9 to +3.6 SD</a:t>
            </a:r>
          </a:p>
          <a:p>
            <a:pPr lvl="1">
              <a:lnSpc>
                <a:spcPct val="90000"/>
              </a:lnSpc>
              <a:defRPr/>
            </a:pPr>
            <a:endParaRPr lang="en-US" alt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No </a:t>
            </a:r>
            <a:r>
              <a:rPr lang="en-US" alt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 priori 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categories: cut at midpoints of mean value within five </a:t>
            </a:r>
            <a:r>
              <a:rPr lang="en-US" alt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WalkScore</a:t>
            </a:r>
            <a:r>
              <a:rPr lang="en-US" altLang="en-US" sz="2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®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categories (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hlinkClick r:id="rId3"/>
              </a:rPr>
              <a:t>www.walkscore.com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)</a:t>
            </a:r>
          </a:p>
          <a:p>
            <a:pPr lvl="1">
              <a:lnSpc>
                <a:spcPct val="90000"/>
              </a:lnSpc>
              <a:defRPr/>
            </a:pPr>
            <a:endParaRPr lang="en-US" alt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2 most walkable categories 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sym typeface="Wingdings" panose="05000000000000000000" pitchFamily="2" charset="2"/>
              </a:rPr>
              <a:t> 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single category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small cell sizes in Chicago, LA)</a:t>
            </a:r>
          </a:p>
          <a:p>
            <a:pPr marL="457200" lvl="1" indent="0">
              <a:lnSpc>
                <a:spcPct val="90000"/>
              </a:lnSpc>
              <a:buNone/>
              <a:defRPr/>
            </a:pPr>
            <a:endParaRPr lang="en-US" altLang="en-US" sz="2000" dirty="0" smtClean="0">
              <a:effectLst/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5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969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4000" dirty="0" smtClean="0">
                <a:latin typeface="Palatino Linotype" panose="02040502050505030304" pitchFamily="18" charset="0"/>
              </a:rPr>
              <a:t>Neighborhood walkability categories, % study participants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28800"/>
            <a:ext cx="8229600" cy="4419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b="1" dirty="0" smtClean="0">
                <a:effectLst/>
                <a:latin typeface="Palatino Linotype" panose="02040502050505030304" pitchFamily="18" charset="0"/>
              </a:rPr>
              <a:t>Least (&lt;-1.28)					11% </a:t>
            </a:r>
          </a:p>
          <a:p>
            <a:pPr>
              <a:lnSpc>
                <a:spcPct val="90000"/>
              </a:lnSpc>
              <a:defRPr/>
            </a:pPr>
            <a:endParaRPr lang="en-US" altLang="en-US" b="1" dirty="0">
              <a:effectLst/>
              <a:latin typeface="Palatino Linotype" panose="02040502050505030304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en-US" b="1" dirty="0" smtClean="0">
                <a:effectLst/>
                <a:latin typeface="Palatino Linotype" panose="02040502050505030304" pitchFamily="18" charset="0"/>
              </a:rPr>
              <a:t>2</a:t>
            </a:r>
            <a:r>
              <a:rPr lang="en-US" altLang="en-US" b="1" baseline="30000" dirty="0" smtClean="0">
                <a:effectLst/>
                <a:latin typeface="Palatino Linotype" panose="02040502050505030304" pitchFamily="18" charset="0"/>
              </a:rPr>
              <a:t>nd</a:t>
            </a:r>
            <a:r>
              <a:rPr lang="en-US" altLang="en-US" b="1" dirty="0" smtClean="0">
                <a:effectLst/>
                <a:latin typeface="Palatino Linotype" panose="02040502050505030304" pitchFamily="18" charset="0"/>
              </a:rPr>
              <a:t> least (-1.28 - &lt;-0.44)			20%</a:t>
            </a:r>
          </a:p>
          <a:p>
            <a:pPr>
              <a:lnSpc>
                <a:spcPct val="90000"/>
              </a:lnSpc>
              <a:defRPr/>
            </a:pPr>
            <a:endParaRPr lang="en-US" altLang="en-US" b="1" dirty="0">
              <a:effectLst/>
              <a:latin typeface="Palatino Linotype" panose="02040502050505030304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en-US" b="1" dirty="0" smtClean="0">
                <a:effectLst/>
                <a:latin typeface="Palatino Linotype" panose="02040502050505030304" pitchFamily="18" charset="0"/>
              </a:rPr>
              <a:t>2</a:t>
            </a:r>
            <a:r>
              <a:rPr lang="en-US" altLang="en-US" b="1" baseline="30000" dirty="0" smtClean="0">
                <a:effectLst/>
                <a:latin typeface="Palatino Linotype" panose="02040502050505030304" pitchFamily="18" charset="0"/>
              </a:rPr>
              <a:t>nd</a:t>
            </a:r>
            <a:r>
              <a:rPr lang="en-US" altLang="en-US" b="1" dirty="0" smtClean="0">
                <a:effectLst/>
                <a:latin typeface="Palatino Linotype" panose="02040502050505030304" pitchFamily="18" charset="0"/>
              </a:rPr>
              <a:t> most (-0.44 - &lt;0.18)			23%</a:t>
            </a:r>
          </a:p>
          <a:p>
            <a:pPr>
              <a:lnSpc>
                <a:spcPct val="90000"/>
              </a:lnSpc>
              <a:defRPr/>
            </a:pPr>
            <a:endParaRPr lang="en-US" altLang="en-US" b="1" dirty="0">
              <a:effectLst/>
              <a:latin typeface="Palatino Linotype" panose="02040502050505030304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en-US" b="1" dirty="0" smtClean="0">
                <a:effectLst/>
                <a:latin typeface="Palatino Linotype" panose="02040502050505030304" pitchFamily="18" charset="0"/>
              </a:rPr>
              <a:t>Most (≥0.18)					46%</a:t>
            </a:r>
          </a:p>
        </p:txBody>
      </p:sp>
    </p:spTree>
    <p:extLst>
      <p:ext uri="{BB962C8B-B14F-4D97-AF65-F5344CB8AC3E}">
        <p14:creationId xmlns:p14="http://schemas.microsoft.com/office/powerpoint/2010/main" val="50527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04800" y="274638"/>
            <a:ext cx="83820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Neighborhood walkability by city, SES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953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69%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of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Most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walkable neighborhoods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in NYC;  only 9% in LA</a:t>
            </a:r>
          </a:p>
          <a:p>
            <a:pPr lvl="1" algn="just">
              <a:lnSpc>
                <a:spcPct val="90000"/>
              </a:lnSpc>
              <a:defRPr/>
            </a:pP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lvl="1" algn="just">
              <a:lnSpc>
                <a:spcPct val="90000"/>
              </a:lnSpc>
              <a:defRPr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Strong inverse relationship with neighborhood socioeconomic status (SES)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ost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walkable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neighborhoods: mean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SES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1.03 SD lower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than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Least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walkable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neighborhoods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Pearson r=-0.30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just">
              <a:lnSpc>
                <a:spcPct val="90000"/>
              </a:lnSpc>
              <a:defRPr/>
            </a:pPr>
            <a:endParaRPr lang="en-US" altLang="en-US" b="1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Outcome: Center for Epidemiologic Studies-Depression (CES-D) scale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76400"/>
            <a:ext cx="8229600" cy="5029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lvl="1" indent="-342900" algn="just">
              <a:lnSpc>
                <a:spcPct val="90000"/>
              </a:lnSpc>
              <a:buClr>
                <a:schemeClr val="hlink"/>
              </a:buClr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/>
                <a:cs typeface="Times New Roman"/>
              </a:rPr>
              <a:t>urrent (past week) depressive symptoms</a:t>
            </a:r>
            <a:r>
              <a:rPr lang="en-US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/>
                <a:cs typeface="Times New Roman"/>
              </a:rPr>
              <a:t>[14]</a:t>
            </a:r>
            <a:endParaRPr lang="en-US" altLang="en-US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lvl="1" algn="just">
              <a:lnSpc>
                <a:spcPct val="90000"/>
              </a:lnSpc>
              <a:defRPr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/>
                <a:cs typeface="Times New Roman"/>
              </a:rPr>
              <a:t>Sum of 20 questions scored 0,1,2,3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/>
                <a:cs typeface="Times New Roman"/>
              </a:rPr>
              <a:t>Range=0-60; higher scores = higher symptom level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/>
                <a:cs typeface="Times New Roman"/>
              </a:rPr>
              <a:t>Incorporated into BWHS 1999, 2005</a:t>
            </a:r>
          </a:p>
          <a:p>
            <a:pPr lvl="1" algn="just">
              <a:lnSpc>
                <a:spcPct val="90000"/>
              </a:lnSpc>
              <a:defRPr/>
            </a:pP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ea typeface="Calibri"/>
              <a:cs typeface="Times New Roman"/>
            </a:endParaRPr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/>
                <a:cs typeface="Times New Roman"/>
              </a:rPr>
              <a:t>While CES-D does not replace physician diagnosis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/>
              </a:rPr>
              <a:t>Typical “depression” threshold = 16 or higher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/>
              </a:rPr>
              <a:t>Other studies</a:t>
            </a:r>
            <a:r>
              <a:rPr lang="en-US" altLang="en-US" sz="2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/>
              </a:rPr>
              <a:t>[15,16] </a:t>
            </a: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/>
              </a:rPr>
              <a:t>propose cutting at 25</a:t>
            </a:r>
          </a:p>
          <a:p>
            <a:pPr lvl="1" algn="just">
              <a:lnSpc>
                <a:spcPct val="90000"/>
              </a:lnSpc>
              <a:defRPr/>
            </a:pPr>
            <a:endParaRPr lang="en-US" altLang="en-US" sz="2400" dirty="0" smtClean="0">
              <a:effectLst/>
              <a:latin typeface="Garamond" panose="02020404030301010803" pitchFamily="18" charset="0"/>
              <a:cs typeface="Times New Roman"/>
            </a:endParaRPr>
          </a:p>
          <a:p>
            <a:pPr lvl="1" algn="just">
              <a:lnSpc>
                <a:spcPct val="90000"/>
              </a:lnSpc>
              <a:defRPr/>
            </a:pPr>
            <a:endParaRPr lang="en-US" altLang="en-US" sz="2400" dirty="0">
              <a:effectLst/>
              <a:latin typeface="Garamond" panose="02020404030301010803" pitchFamily="18" charset="0"/>
              <a:cs typeface="Times New Roman"/>
            </a:endParaRPr>
          </a:p>
          <a:p>
            <a:pPr algn="just">
              <a:lnSpc>
                <a:spcPct val="90000"/>
              </a:lnSpc>
              <a:defRPr/>
            </a:pPr>
            <a:endParaRPr lang="en-US" altLang="en-US" sz="4000" b="1" baseline="300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304800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Analytic cohort/outcome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8229600" cy="4800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At baseline (1995): 17,886 women with…</a:t>
            </a:r>
            <a:r>
              <a:rPr lang="en-US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no diagnosed depression, 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neighborhood walkability score</a:t>
            </a:r>
            <a:endParaRPr lang="en-US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just">
              <a:lnSpc>
                <a:spcPct val="90000"/>
              </a:lnSpc>
              <a:defRPr/>
            </a:pPr>
            <a:endParaRPr lang="en-US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just">
              <a:lnSpc>
                <a:spcPct val="90000"/>
              </a:lnSpc>
              <a:defRPr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# with CES-D scores: </a:t>
            </a:r>
            <a:r>
              <a:rPr lang="en-US" altLang="en-US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12,707</a:t>
            </a: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(1999); </a:t>
            </a:r>
            <a:r>
              <a:rPr lang="en-US" altLang="en-US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9,983</a:t>
            </a: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(2005)</a:t>
            </a:r>
          </a:p>
          <a:p>
            <a:pPr lvl="1" algn="just">
              <a:lnSpc>
                <a:spcPct val="90000"/>
              </a:lnSpc>
              <a:defRPr/>
            </a:pP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just">
              <a:lnSpc>
                <a:spcPct val="90000"/>
              </a:lnSpc>
              <a:defRPr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Outcome=cut-points of 16, 25</a:t>
            </a:r>
          </a:p>
          <a:p>
            <a:pPr lvl="1" algn="just">
              <a:lnSpc>
                <a:spcPct val="90000"/>
              </a:lnSpc>
              <a:defRPr/>
            </a:pP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just">
              <a:lnSpc>
                <a:spcPct val="90000"/>
              </a:lnSpc>
              <a:defRPr/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Exposure, covariates fixed at baseline</a:t>
            </a:r>
          </a:p>
          <a:p>
            <a:pPr algn="just">
              <a:lnSpc>
                <a:spcPct val="90000"/>
              </a:lnSpc>
              <a:defRPr/>
            </a:pPr>
            <a:endParaRPr lang="en-US" altLang="en-US" sz="4000" b="1" baseline="300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Statistical methods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71600"/>
            <a:ext cx="8229600" cy="4876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Mixed effects log-binomial regression used to estimate risk ratios</a:t>
            </a:r>
          </a:p>
          <a:p>
            <a:pPr algn="just">
              <a:lnSpc>
                <a:spcPct val="90000"/>
              </a:lnSpc>
            </a:pPr>
            <a:endParaRPr lang="en-US" alt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Up to two possibly-correlated outcomes</a:t>
            </a:r>
          </a:p>
          <a:p>
            <a:pPr lvl="1" algn="just">
              <a:lnSpc>
                <a:spcPct val="90000"/>
              </a:lnSpc>
            </a:pPr>
            <a:endParaRPr lang="en-US" alt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Complete case analysis (&lt;1% missing)</a:t>
            </a:r>
          </a:p>
          <a:p>
            <a:pPr lvl="1" algn="just">
              <a:lnSpc>
                <a:spcPct val="90000"/>
              </a:lnSpc>
            </a:pPr>
            <a:endParaRPr lang="en-US" alt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Sensitivity analyses</a:t>
            </a:r>
          </a:p>
          <a:p>
            <a:pPr lvl="1" algn="just">
              <a:lnSpc>
                <a:spcPct val="90000"/>
              </a:lnSpc>
            </a:pPr>
            <a:endParaRPr lang="en-US" alt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SAS 9.3</a:t>
            </a:r>
          </a:p>
          <a:p>
            <a:pPr algn="just">
              <a:lnSpc>
                <a:spcPct val="90000"/>
              </a:lnSpc>
            </a:pP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Assessing confounding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Potential (available) confounders from literature review assessed via 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irected acyclic graph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pidemiological criteria,</a:t>
            </a:r>
          </a:p>
          <a:p>
            <a:pPr lvl="2" algn="just">
              <a:lnSpc>
                <a:spcPct val="90000"/>
              </a:lnSpc>
            </a:pPr>
            <a:r>
              <a:rPr lang="en-US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vary by exposure, </a:t>
            </a:r>
          </a:p>
          <a:p>
            <a:pPr lvl="2" algn="just">
              <a:lnSpc>
                <a:spcPct val="90000"/>
              </a:lnSpc>
            </a:pPr>
            <a:r>
              <a:rPr lang="en-US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outcome risk factor in unexposed, </a:t>
            </a:r>
          </a:p>
          <a:p>
            <a:pPr lvl="2" algn="just">
              <a:lnSpc>
                <a:spcPct val="90000"/>
              </a:lnSpc>
            </a:pPr>
            <a:r>
              <a:rPr lang="en-US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not on causal pathway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Change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in 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estimated RR</a:t>
            </a:r>
          </a:p>
          <a:p>
            <a:pPr lvl="1" algn="just">
              <a:lnSpc>
                <a:spcPct val="90000"/>
              </a:lnSpc>
            </a:pPr>
            <a:endParaRPr lang="en-US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Only neighborhood socioeconomic status (SES) changed RR≥10%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Age, marital status changed RR≥5%</a:t>
            </a:r>
          </a:p>
        </p:txBody>
      </p:sp>
    </p:spTree>
    <p:extLst>
      <p:ext uri="{BB962C8B-B14F-4D97-AF65-F5344CB8AC3E}">
        <p14:creationId xmlns:p14="http://schemas.microsoft.com/office/powerpoint/2010/main" val="409467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8AC7F3"/>
            </a:gs>
            <a:gs pos="2000">
              <a:srgbClr val="8AC7F3"/>
            </a:gs>
            <a:gs pos="50000">
              <a:srgbClr val="B9DBF5"/>
            </a:gs>
            <a:gs pos="100000">
              <a:srgbClr val="DDED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7921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Directed Acyclic Graph</a:t>
            </a:r>
          </a:p>
        </p:txBody>
      </p:sp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571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4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CES-D categories by Neighborhood </a:t>
            </a:r>
            <a:r>
              <a:rPr lang="en-US" sz="40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Walkability and </a:t>
            </a:r>
            <a:r>
              <a:rPr lang="en-US" sz="4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Year</a:t>
            </a:r>
            <a:endParaRPr lang="en-US" sz="40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47800"/>
            <a:ext cx="89916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86200" y="2914471"/>
            <a:ext cx="2743200" cy="1200329"/>
          </a:xfrm>
          <a:prstGeom prst="rect">
            <a:avLst/>
          </a:prstGeom>
          <a:solidFill>
            <a:srgbClr val="79D9C9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u="none" dirty="0" smtClean="0">
                <a:solidFill>
                  <a:schemeClr val="accent1">
                    <a:lumMod val="50000"/>
                  </a:schemeClr>
                </a:solidFill>
              </a:rPr>
              <a:t>1 in 4 women had CES-D≥16, and 1 in 10 had </a:t>
            </a:r>
            <a:r>
              <a:rPr lang="en-US" sz="2400" b="1" u="none" dirty="0">
                <a:solidFill>
                  <a:schemeClr val="accent1">
                    <a:lumMod val="50000"/>
                  </a:schemeClr>
                </a:solidFill>
              </a:rPr>
              <a:t>CES-D</a:t>
            </a:r>
            <a:r>
              <a:rPr lang="en-US" sz="2400" b="1" u="none" dirty="0" smtClean="0">
                <a:solidFill>
                  <a:schemeClr val="accent1">
                    <a:lumMod val="50000"/>
                  </a:schemeClr>
                </a:solidFill>
              </a:rPr>
              <a:t>≥25</a:t>
            </a:r>
            <a:endParaRPr lang="en-US" sz="2400" b="1" u="none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13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Neighborhood Walkability and Depressive Symptoms</a:t>
            </a:r>
            <a:endParaRPr lang="en-US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447800"/>
            <a:ext cx="8534400" cy="5257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endParaRPr lang="en-US" altLang="en-US" sz="1000" b="1" dirty="0">
              <a:latin typeface="Garamond" pitchFamily="18" charset="0"/>
            </a:endParaRPr>
          </a:p>
          <a:p>
            <a:pPr algn="just">
              <a:lnSpc>
                <a:spcPct val="90000"/>
              </a:lnSpc>
              <a:defRPr/>
            </a:pPr>
            <a:endParaRPr lang="en-US" altLang="en-US" sz="4000" b="1" baseline="30000" dirty="0">
              <a:latin typeface="Garamond" pitchFamily="18" charset="0"/>
            </a:endParaRPr>
          </a:p>
        </p:txBody>
      </p:sp>
      <p:pic>
        <p:nvPicPr>
          <p:cNvPr id="10445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89154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Neighborhood Walkability and Depressive Symptoms</a:t>
            </a:r>
            <a:endParaRPr lang="en-US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447800"/>
            <a:ext cx="8534400" cy="5257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endParaRPr lang="en-US" altLang="en-US" sz="1000" b="1" dirty="0">
              <a:latin typeface="Garamond" pitchFamily="18" charset="0"/>
            </a:endParaRPr>
          </a:p>
          <a:p>
            <a:pPr algn="just">
              <a:lnSpc>
                <a:spcPct val="90000"/>
              </a:lnSpc>
              <a:defRPr/>
            </a:pPr>
            <a:endParaRPr lang="en-US" altLang="en-US" sz="4000" b="1" baseline="30000" dirty="0">
              <a:latin typeface="Garamond" pitchFamily="18" charset="0"/>
            </a:endParaRPr>
          </a:p>
        </p:txBody>
      </p:sp>
      <p:pic>
        <p:nvPicPr>
          <p:cNvPr id="10445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89154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33600" y="1752600"/>
            <a:ext cx="3124200" cy="1569660"/>
          </a:xfrm>
          <a:prstGeom prst="rect">
            <a:avLst/>
          </a:prstGeom>
          <a:solidFill>
            <a:srgbClr val="79D9C9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u="none" dirty="0" smtClean="0">
                <a:solidFill>
                  <a:schemeClr val="accent1">
                    <a:lumMod val="50000"/>
                  </a:schemeClr>
                </a:solidFill>
              </a:rPr>
              <a:t>Near-null association even after adjustment for age, SES, marital status</a:t>
            </a:r>
            <a:endParaRPr lang="en-US" sz="2400" b="1" u="none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29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Neighborhood Walkability and Depressive Symptoms</a:t>
            </a:r>
            <a:endParaRPr lang="en-US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447800"/>
            <a:ext cx="8534400" cy="5257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endParaRPr lang="en-US" altLang="en-US" sz="1000" b="1" dirty="0">
              <a:latin typeface="Garamond" pitchFamily="18" charset="0"/>
            </a:endParaRPr>
          </a:p>
          <a:p>
            <a:pPr algn="just">
              <a:lnSpc>
                <a:spcPct val="90000"/>
              </a:lnSpc>
              <a:defRPr/>
            </a:pPr>
            <a:endParaRPr lang="en-US" altLang="en-US" sz="4000" b="1" baseline="30000" dirty="0">
              <a:latin typeface="Garamond" pitchFamily="18" charset="0"/>
            </a:endParaRPr>
          </a:p>
        </p:txBody>
      </p:sp>
      <p:pic>
        <p:nvPicPr>
          <p:cNvPr id="10445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89154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08221" y="2438400"/>
            <a:ext cx="3124200" cy="830997"/>
          </a:xfrm>
          <a:prstGeom prst="rect">
            <a:avLst/>
          </a:prstGeom>
          <a:solidFill>
            <a:srgbClr val="79D9C9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u="none" dirty="0" smtClean="0">
                <a:solidFill>
                  <a:srgbClr val="0099CC">
                    <a:lumMod val="50000"/>
                  </a:srgbClr>
                </a:solidFill>
              </a:rPr>
              <a:t>But 18% increased risk for Least walkable</a:t>
            </a:r>
            <a:endParaRPr lang="en-US" sz="2400" b="1" u="none" dirty="0">
              <a:solidFill>
                <a:srgbClr val="0099CC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49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Neighborhood Walkability and Depressive Symptoms: By City</a:t>
            </a:r>
            <a:endParaRPr lang="en-US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447800"/>
            <a:ext cx="8534400" cy="5257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endParaRPr lang="en-US" altLang="en-US" sz="1000" b="1" dirty="0">
              <a:latin typeface="Garamond" pitchFamily="18" charset="0"/>
            </a:endParaRPr>
          </a:p>
          <a:p>
            <a:pPr algn="just">
              <a:lnSpc>
                <a:spcPct val="90000"/>
              </a:lnSpc>
              <a:defRPr/>
            </a:pPr>
            <a:endParaRPr lang="en-US" altLang="en-US" sz="4000" b="1" baseline="30000" dirty="0">
              <a:latin typeface="Garamond" pitchFamily="18" charset="0"/>
            </a:endParaRPr>
          </a:p>
        </p:txBody>
      </p:sp>
      <p:pic>
        <p:nvPicPr>
          <p:cNvPr id="10650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89916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67000" y="990600"/>
            <a:ext cx="4648200" cy="1200329"/>
          </a:xfrm>
          <a:prstGeom prst="rect">
            <a:avLst/>
          </a:prstGeom>
          <a:solidFill>
            <a:srgbClr val="79D9C9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u="none" dirty="0" smtClean="0">
                <a:solidFill>
                  <a:srgbClr val="0099CC">
                    <a:lumMod val="50000"/>
                  </a:srgbClr>
                </a:solidFill>
              </a:rPr>
              <a:t>Strongest results in LA: </a:t>
            </a:r>
          </a:p>
          <a:p>
            <a:pPr algn="just"/>
            <a:r>
              <a:rPr lang="en-US" sz="2400" b="1" u="none" dirty="0" smtClean="0">
                <a:solidFill>
                  <a:srgbClr val="0099CC">
                    <a:lumMod val="50000"/>
                  </a:srgbClr>
                </a:solidFill>
              </a:rPr>
              <a:t>18-22% increased risk (≥16)</a:t>
            </a:r>
          </a:p>
          <a:p>
            <a:pPr algn="just"/>
            <a:r>
              <a:rPr lang="en-US" sz="2400" b="1" u="none" dirty="0" smtClean="0">
                <a:solidFill>
                  <a:srgbClr val="0099CC">
                    <a:lumMod val="50000"/>
                  </a:srgbClr>
                </a:solidFill>
              </a:rPr>
              <a:t>13-33% increased risk (≥25) </a:t>
            </a:r>
            <a:endParaRPr lang="en-US" sz="2400" b="1" u="none" dirty="0">
              <a:solidFill>
                <a:srgbClr val="0099CC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52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Neighborhood Walkability and Depressive Symptoms: By City</a:t>
            </a:r>
            <a:endParaRPr lang="en-US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447800"/>
            <a:ext cx="8534400" cy="5257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endParaRPr lang="en-US" altLang="en-US" sz="1000" b="1" dirty="0">
              <a:latin typeface="Garamond" pitchFamily="18" charset="0"/>
            </a:endParaRPr>
          </a:p>
          <a:p>
            <a:pPr algn="just">
              <a:lnSpc>
                <a:spcPct val="90000"/>
              </a:lnSpc>
              <a:defRPr/>
            </a:pPr>
            <a:endParaRPr lang="en-US" altLang="en-US" sz="4000" b="1" baseline="30000" dirty="0">
              <a:latin typeface="Garamond" pitchFamily="18" charset="0"/>
            </a:endParaRPr>
          </a:p>
        </p:txBody>
      </p:sp>
      <p:pic>
        <p:nvPicPr>
          <p:cNvPr id="10650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89916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own Arrow 1"/>
          <p:cNvSpPr/>
          <p:nvPr/>
        </p:nvSpPr>
        <p:spPr bwMode="auto">
          <a:xfrm>
            <a:off x="1676400" y="3429000"/>
            <a:ext cx="484632" cy="978408"/>
          </a:xfrm>
          <a:prstGeom prst="downArrow">
            <a:avLst/>
          </a:prstGeom>
          <a:solidFill>
            <a:srgbClr val="79D9C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17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Neighborhood Walkability and Depressive Symptoms: By Neighborhood SES</a:t>
            </a:r>
            <a:endParaRPr lang="en-US" sz="3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447800"/>
            <a:ext cx="8534400" cy="5257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  <a:defRPr/>
            </a:pPr>
            <a:endParaRPr lang="en-US" altLang="en-US" sz="1000" b="1" dirty="0">
              <a:latin typeface="Garamond" pitchFamily="18" charset="0"/>
            </a:endParaRPr>
          </a:p>
          <a:p>
            <a:pPr algn="just">
              <a:lnSpc>
                <a:spcPct val="90000"/>
              </a:lnSpc>
              <a:defRPr/>
            </a:pPr>
            <a:endParaRPr lang="en-US" altLang="en-US" sz="4000" b="1" baseline="30000" dirty="0">
              <a:latin typeface="Garamond" pitchFamily="18" charset="0"/>
            </a:endParaRPr>
          </a:p>
        </p:txBody>
      </p:sp>
      <p:pic>
        <p:nvPicPr>
          <p:cNvPr id="10752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89916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6600" y="2659633"/>
            <a:ext cx="3619500" cy="461665"/>
          </a:xfrm>
          <a:prstGeom prst="rect">
            <a:avLst/>
          </a:prstGeom>
          <a:solidFill>
            <a:srgbClr val="79D9C9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u="none" dirty="0" smtClean="0">
                <a:solidFill>
                  <a:srgbClr val="0099CC">
                    <a:lumMod val="50000"/>
                  </a:srgbClr>
                </a:solidFill>
              </a:rPr>
              <a:t>No discernible differences</a:t>
            </a:r>
            <a:endParaRPr lang="en-US" sz="2400" b="1" u="none" dirty="0">
              <a:solidFill>
                <a:srgbClr val="0099CC">
                  <a:lumMod val="5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7159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Summary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Residing in Least walkable neighborhood (vs. Most walkable) associated with 18% increased risk of CES-D≥25 in 1999/2005, adjusting for age, neighborhood SES, marital status</a:t>
            </a:r>
          </a:p>
          <a:p>
            <a:pPr algn="just">
              <a:spcBef>
                <a:spcPct val="0"/>
              </a:spcBef>
            </a:pPr>
            <a:endParaRPr lang="en-US" altLang="en-US" sz="2000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Increase (slightly) higher for…</a:t>
            </a:r>
          </a:p>
          <a:p>
            <a:pPr lvl="1" algn="just">
              <a:spcBef>
                <a:spcPct val="0"/>
              </a:spcBef>
            </a:pP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LA residents</a:t>
            </a:r>
          </a:p>
          <a:p>
            <a:pPr lvl="1" algn="just">
              <a:spcBef>
                <a:spcPct val="0"/>
              </a:spcBef>
            </a:pP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Women engaging in no vigorous exercise</a:t>
            </a:r>
          </a:p>
          <a:p>
            <a:pPr lvl="1" algn="just">
              <a:spcBef>
                <a:spcPct val="0"/>
              </a:spcBef>
            </a:pP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Women spending &lt;1 hour/day riding in car/bus</a:t>
            </a:r>
          </a:p>
          <a:p>
            <a:pPr lvl="1" algn="just">
              <a:spcBef>
                <a:spcPct val="0"/>
              </a:spcBef>
            </a:pP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en-US" alt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Decreased</a:t>
            </a: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risk of CES-D≥16/25 for 2</a:t>
            </a:r>
            <a:r>
              <a:rPr lang="en-US" altLang="en-US" sz="2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nd</a:t>
            </a:r>
            <a:r>
              <a:rPr lang="en-US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least walkable neighborhood Chicago residents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8683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Strengths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143000"/>
            <a:ext cx="8229600" cy="5410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Prospective design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  <a:sym typeface="Wingdings" panose="05000000000000000000" pitchFamily="2" charset="2"/>
              </a:rPr>
              <a:t>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 clear temporal association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ea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M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ultiple measurements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  <a:sym typeface="Wingdings" panose="05000000000000000000" pitchFamily="2" charset="2"/>
              </a:rPr>
              <a:t>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 More incident “cases”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ea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Large study size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  <a:sym typeface="Wingdings" panose="05000000000000000000" pitchFamily="2" charset="2"/>
              </a:rPr>
              <a:t>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increased precision of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R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R estimates</a:t>
            </a:r>
          </a:p>
          <a:p>
            <a:pPr marL="457200" lvl="1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ea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Access to many identified potential confounders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ea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Wide range of suburban and urban areas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= higher confidence in findings</a:t>
            </a:r>
            <a:endParaRPr lang="en-US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ea typeface="Times New Roman"/>
            </a:endParaRP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ea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Plus, black women understudied with respect to health impact of built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8683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Limitations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143000"/>
            <a:ext cx="8229600" cy="5562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Insufficient control of confounding?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Most likely attenuate modest associations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ea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Times New Roman"/>
              </a:rPr>
              <a:t>Non-dependent misclassification?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</a:rPr>
              <a:t>No </a:t>
            </a:r>
            <a:r>
              <a:rPr lang="en-US" alt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</a:rPr>
              <a:t>address data prior to 1995 or exposure data past </a:t>
            </a:r>
            <a:r>
              <a:rPr lang="en-US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</a:rPr>
              <a:t>1999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</a:rPr>
              <a:t>Inaccurate measurement of walkability</a:t>
            </a:r>
          </a:p>
          <a:p>
            <a:pPr lvl="2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</a:rPr>
              <a:t>Proper component, properly combined?</a:t>
            </a:r>
          </a:p>
          <a:p>
            <a:pPr lvl="2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</a:rPr>
              <a:t>Continuous</a:t>
            </a:r>
            <a:r>
              <a:rPr lang="en-US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  <a:sym typeface="Wingdings" pitchFamily="2" charset="2"/>
              </a:rPr>
              <a:t>discrete</a:t>
            </a:r>
            <a:r>
              <a:rPr lang="en-US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  <a:sym typeface="Wingdings" pitchFamily="2" charset="2"/>
              </a:rPr>
              <a:t>=differential </a:t>
            </a:r>
            <a:r>
              <a:rPr lang="en-US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  <a:sym typeface="Wingdings" pitchFamily="2" charset="2"/>
              </a:rPr>
              <a:t>misclassification?</a:t>
            </a:r>
          </a:p>
          <a:p>
            <a:pPr lvl="2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  <a:sym typeface="Wingdings" pitchFamily="2" charset="2"/>
              </a:rPr>
              <a:t>Insufficient </a:t>
            </a:r>
            <a:r>
              <a:rPr lang="en-US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  <a:sym typeface="Wingdings" pitchFamily="2" charset="2"/>
              </a:rPr>
              <a:t>risk differences across </a:t>
            </a:r>
            <a:r>
              <a:rPr lang="en-US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  <a:sym typeface="Wingdings" pitchFamily="2" charset="2"/>
              </a:rPr>
              <a:t>categories?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  <a:sym typeface="Wingdings" pitchFamily="2" charset="2"/>
              </a:rPr>
              <a:t>Self-reported outcome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Times New Roman" pitchFamily="18" charset="0"/>
              <a:sym typeface="Wingdings" pitchFamily="2" charset="2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  <a:sym typeface="Wingdings" pitchFamily="2" charset="2"/>
              </a:rPr>
              <a:t>Time?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  <a:sym typeface="Wingdings" pitchFamily="2" charset="2"/>
              </a:rPr>
              <a:t>Induction, latency </a:t>
            </a:r>
            <a:r>
              <a:rPr lang="en-US" alt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  <a:sym typeface="Wingdings" pitchFamily="2" charset="2"/>
              </a:rPr>
              <a:t>periods relative to neighborhood </a:t>
            </a:r>
            <a:r>
              <a:rPr lang="en-US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  <a:sym typeface="Wingdings" pitchFamily="2" charset="2"/>
              </a:rPr>
              <a:t>walkability (1999, </a:t>
            </a:r>
            <a:r>
              <a:rPr lang="en-US" alt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  <a:sym typeface="Wingdings" pitchFamily="2" charset="2"/>
              </a:rPr>
              <a:t>2005 too far in future</a:t>
            </a:r>
            <a:r>
              <a:rPr lang="en-US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  <a:sym typeface="Wingdings" pitchFamily="2" charset="2"/>
              </a:rPr>
              <a:t>?)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Times New Roman" pitchFamily="18" charset="0"/>
                <a:sym typeface="Wingdings" pitchFamily="2" charset="2"/>
              </a:rPr>
              <a:t>Inverse probability of treatment weighting across strata of neighborhood SES suggests no LTFU bias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Times New Roman" pitchFamily="18" charset="0"/>
              <a:sym typeface="Wingdings" pitchFamily="2" charset="2"/>
            </a:endParaRP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Times New Roman" pitchFamily="18" charset="0"/>
              <a:sym typeface="Wingdings" pitchFamily="2" charset="2"/>
            </a:endParaRP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ea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Recommendations?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219200"/>
            <a:ext cx="8229600" cy="5486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effectLst/>
                <a:latin typeface="Palatino Linotype" panose="02040502050505030304" pitchFamily="18" charset="0"/>
              </a:rPr>
              <a:t>Further study?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effectLst/>
                <a:latin typeface="Palatino Linotype" panose="02040502050505030304" pitchFamily="18" charset="0"/>
              </a:rPr>
              <a:t>M</a:t>
            </a:r>
            <a:r>
              <a:rPr lang="en-US" sz="2400" dirty="0" smtClean="0">
                <a:effectLst/>
                <a:latin typeface="Palatino Linotype" panose="02040502050505030304" pitchFamily="18" charset="0"/>
              </a:rPr>
              <a:t>ore exurban/rural locales (wider exposure gap)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effectLst/>
                <a:latin typeface="Palatino Linotype" panose="02040502050505030304" pitchFamily="18" charset="0"/>
              </a:rPr>
              <a:t>A</a:t>
            </a:r>
            <a:r>
              <a:rPr lang="en-US" sz="2400" dirty="0" smtClean="0">
                <a:effectLst/>
                <a:latin typeface="Palatino Linotype" panose="02040502050505030304" pitchFamily="18" charset="0"/>
              </a:rPr>
              <a:t>ssociations with </a:t>
            </a:r>
            <a:r>
              <a:rPr lang="en-US" sz="2400" i="1" dirty="0" smtClean="0">
                <a:effectLst/>
                <a:latin typeface="Palatino Linotype" panose="02040502050505030304" pitchFamily="18" charset="0"/>
              </a:rPr>
              <a:t>each</a:t>
            </a:r>
            <a:r>
              <a:rPr lang="en-US" sz="2400" dirty="0" smtClean="0">
                <a:effectLst/>
                <a:latin typeface="Palatino Linotype" panose="02040502050505030304" pitchFamily="18" charset="0"/>
              </a:rPr>
              <a:t> walkability component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effectLst/>
                <a:latin typeface="Palatino Linotype" panose="02040502050505030304" pitchFamily="18" charset="0"/>
              </a:rPr>
              <a:t>A</a:t>
            </a:r>
            <a:r>
              <a:rPr lang="en-US" sz="2400" dirty="0" smtClean="0">
                <a:effectLst/>
                <a:latin typeface="Palatino Linotype" panose="02040502050505030304" pitchFamily="18" charset="0"/>
              </a:rPr>
              <a:t>lternate ways to combine walkability components?</a:t>
            </a:r>
          </a:p>
          <a:p>
            <a:pPr marL="457200" lvl="1" indent="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000" dirty="0">
              <a:effectLst/>
              <a:latin typeface="Palatino Linotype" panose="0204050205050503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effectLst/>
                <a:latin typeface="Palatino Linotype" panose="02040502050505030304" pitchFamily="18" charset="0"/>
              </a:rPr>
              <a:t>Policy?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effectLst/>
                <a:latin typeface="Palatino Linotype" panose="02040502050505030304" pitchFamily="18" charset="0"/>
              </a:rPr>
              <a:t>N</a:t>
            </a:r>
            <a:r>
              <a:rPr lang="en-US" sz="2400" dirty="0" smtClean="0">
                <a:effectLst/>
                <a:latin typeface="Palatino Linotype" panose="02040502050505030304" pitchFamily="18" charset="0"/>
              </a:rPr>
              <a:t>eighborhoods with </a:t>
            </a:r>
            <a:r>
              <a:rPr lang="en-US" sz="2400" dirty="0">
                <a:effectLst/>
                <a:latin typeface="Palatino Linotype" panose="02040502050505030304" pitchFamily="18" charset="0"/>
              </a:rPr>
              <a:t>more opportunities for walking </a:t>
            </a:r>
            <a:r>
              <a:rPr lang="en-US" sz="2400" dirty="0" smtClean="0">
                <a:effectLst/>
                <a:latin typeface="Palatino Linotype" panose="02040502050505030304" pitchFamily="18" charset="0"/>
              </a:rPr>
              <a:t>may </a:t>
            </a:r>
            <a:r>
              <a:rPr lang="en-US" sz="2400" dirty="0">
                <a:effectLst/>
                <a:latin typeface="Palatino Linotype" panose="02040502050505030304" pitchFamily="18" charset="0"/>
              </a:rPr>
              <a:t>otherwise be less desirable places to </a:t>
            </a:r>
            <a:r>
              <a:rPr lang="en-US" sz="2400" dirty="0" smtClean="0">
                <a:effectLst/>
                <a:latin typeface="Palatino Linotype" panose="02040502050505030304" pitchFamily="18" charset="0"/>
              </a:rPr>
              <a:t>live 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u="sng" dirty="0" smtClean="0">
                <a:effectLst/>
                <a:latin typeface="Palatino Linotype" panose="02040502050505030304" pitchFamily="18" charset="0"/>
              </a:rPr>
              <a:t>Challenge</a:t>
            </a:r>
            <a:r>
              <a:rPr lang="en-US" sz="2400" dirty="0" smtClean="0">
                <a:effectLst/>
                <a:latin typeface="Palatino Linotype" panose="02040502050505030304" pitchFamily="18" charset="0"/>
              </a:rPr>
              <a:t>: design/create </a:t>
            </a:r>
            <a:r>
              <a:rPr lang="en-US" sz="2400" dirty="0">
                <a:effectLst/>
                <a:latin typeface="Palatino Linotype" panose="02040502050505030304" pitchFamily="18" charset="0"/>
              </a:rPr>
              <a:t>neighborhoods </a:t>
            </a:r>
            <a:r>
              <a:rPr lang="en-US" sz="2400" dirty="0" smtClean="0">
                <a:effectLst/>
                <a:latin typeface="Palatino Linotype" panose="02040502050505030304" pitchFamily="18" charset="0"/>
              </a:rPr>
              <a:t>which are</a:t>
            </a:r>
          </a:p>
          <a:p>
            <a:pPr lvl="2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ffectLst/>
                <a:latin typeface="Palatino Linotype" panose="02040502050505030304" pitchFamily="18" charset="0"/>
              </a:rPr>
              <a:t>conducive </a:t>
            </a:r>
            <a:r>
              <a:rPr lang="en-US" dirty="0">
                <a:effectLst/>
                <a:latin typeface="Palatino Linotype" panose="02040502050505030304" pitchFamily="18" charset="0"/>
              </a:rPr>
              <a:t>to walking </a:t>
            </a:r>
            <a:r>
              <a:rPr lang="en-US" i="1" dirty="0">
                <a:effectLst/>
                <a:latin typeface="Palatino Linotype" panose="02040502050505030304" pitchFamily="18" charset="0"/>
              </a:rPr>
              <a:t>and</a:t>
            </a:r>
            <a:r>
              <a:rPr lang="en-US" dirty="0">
                <a:effectLst/>
                <a:latin typeface="Palatino Linotype" panose="02040502050505030304" pitchFamily="18" charset="0"/>
              </a:rPr>
              <a:t> </a:t>
            </a:r>
            <a:endParaRPr lang="en-US" dirty="0" smtClean="0">
              <a:effectLst/>
              <a:latin typeface="Palatino Linotype" panose="02040502050505030304" pitchFamily="18" charset="0"/>
            </a:endParaRPr>
          </a:p>
          <a:p>
            <a:pPr lvl="2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ffectLst/>
                <a:latin typeface="Palatino Linotype" panose="02040502050505030304" pitchFamily="18" charset="0"/>
              </a:rPr>
              <a:t>highly </a:t>
            </a:r>
            <a:r>
              <a:rPr lang="en-US" dirty="0">
                <a:effectLst/>
                <a:latin typeface="Palatino Linotype" panose="02040502050505030304" pitchFamily="18" charset="0"/>
              </a:rPr>
              <a:t>desirable places to </a:t>
            </a:r>
            <a:r>
              <a:rPr lang="en-US" dirty="0" smtClean="0">
                <a:effectLst/>
                <a:latin typeface="Palatino Linotype" panose="02040502050505030304" pitchFamily="18" charset="0"/>
              </a:rPr>
              <a:t>live,</a:t>
            </a:r>
          </a:p>
          <a:p>
            <a:pPr lvl="2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ffectLst/>
                <a:latin typeface="Palatino Linotype" panose="02040502050505030304" pitchFamily="18" charset="0"/>
              </a:rPr>
              <a:t>while encouraging full </a:t>
            </a:r>
            <a:r>
              <a:rPr lang="en-US" dirty="0">
                <a:effectLst/>
                <a:latin typeface="Palatino Linotype" panose="02040502050505030304" pitchFamily="18" charset="0"/>
              </a:rPr>
              <a:t>advantage of </a:t>
            </a:r>
            <a:r>
              <a:rPr lang="en-US" dirty="0" smtClean="0">
                <a:effectLst/>
                <a:latin typeface="Palatino Linotype" panose="02040502050505030304" pitchFamily="18" charset="0"/>
              </a:rPr>
              <a:t>current opportunities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9445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Bibliography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43000"/>
            <a:ext cx="8229600" cy="533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http://www.mayoclinic.com/health/clinical-depression/AN01057 Accessed September 1, </a:t>
            </a:r>
            <a:r>
              <a:rPr 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2012.</a:t>
            </a: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228600" indent="-228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/>
            </a:endParaRPr>
          </a:p>
          <a:p>
            <a:pPr marL="228600" indent="-228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Kessler </a:t>
            </a:r>
            <a:r>
              <a:rPr 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RC, Chiu WT, </a:t>
            </a:r>
            <a:r>
              <a:rPr lang="en-US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Demler</a:t>
            </a:r>
            <a:r>
              <a:rPr 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 O, Walters EE. Prevalence, severity, and comorbidity of twelve-month DSM-IV disorders in the National Comorbidity Survey Replication (NCS-R). </a:t>
            </a:r>
            <a:r>
              <a:rPr 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Archives of General Psychiatry</a:t>
            </a:r>
            <a:r>
              <a:rPr 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, 2005 62(6):</a:t>
            </a:r>
            <a:r>
              <a:rPr 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617-27.</a:t>
            </a: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228600" indent="-228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228600" indent="-228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Henderson </a:t>
            </a:r>
            <a:r>
              <a:rPr 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C, </a:t>
            </a:r>
            <a:r>
              <a:rPr lang="en-US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Diez</a:t>
            </a:r>
            <a:r>
              <a:rPr 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Roux AV, Jacobs DR, </a:t>
            </a:r>
            <a:r>
              <a:rPr 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et al</a:t>
            </a:r>
            <a:r>
              <a:rPr 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.  2005. </a:t>
            </a:r>
            <a:r>
              <a:rPr lang="en-US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Neighbourhood</a:t>
            </a:r>
            <a:r>
              <a:rPr 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characteristics, individual level socioeconomic factors, and depressive symptoms in young adults: the CARDIA study. </a:t>
            </a:r>
            <a:r>
              <a:rPr 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J </a:t>
            </a:r>
            <a:r>
              <a:rPr lang="en-US" sz="1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Epidemiol</a:t>
            </a:r>
            <a:r>
              <a:rPr 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Community Health </a:t>
            </a:r>
            <a:r>
              <a:rPr lang="en-US" sz="1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59</a:t>
            </a:r>
            <a:r>
              <a:rPr 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:322-28.</a:t>
            </a:r>
          </a:p>
          <a:p>
            <a:pPr marL="228600" indent="-228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/>
            </a:endParaRPr>
          </a:p>
          <a:p>
            <a:pPr marL="228600" indent="-228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http</a:t>
            </a:r>
            <a:r>
              <a:rPr 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://www.mayoclinic.com/health/depression/DS00175/DSECTION=causes  Accessed September 1, </a:t>
            </a:r>
            <a:r>
              <a:rPr 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2012.</a:t>
            </a: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228600" indent="-228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/>
            </a:endParaRPr>
          </a:p>
          <a:p>
            <a:pPr marL="228600" indent="-228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Wise </a:t>
            </a:r>
            <a:r>
              <a:rPr 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LA, Adams-Campbell LL, Palmer JR, et al. 2006. Leisure time physical activity in relation to depressive symptoms in the Black Women’s Health Study. </a:t>
            </a:r>
            <a:r>
              <a:rPr 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Ann </a:t>
            </a:r>
            <a:r>
              <a:rPr lang="en-US" sz="1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Behav</a:t>
            </a:r>
            <a:r>
              <a:rPr 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 Me</a:t>
            </a:r>
            <a:r>
              <a:rPr 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d 32(1):</a:t>
            </a:r>
            <a:r>
              <a:rPr 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/>
              </a:rPr>
              <a:t>68-76.</a:t>
            </a:r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228600" indent="-228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228600" indent="-228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Miles </a:t>
            </a:r>
            <a:r>
              <a:rPr 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R, Coutts C and </a:t>
            </a:r>
            <a:r>
              <a:rPr lang="en-US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Mohamadi</a:t>
            </a:r>
            <a:r>
              <a:rPr 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A. 2011. Neighborhood urban form, social environment, and depression. </a:t>
            </a:r>
            <a:r>
              <a:rPr 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J Urban Health 89(1</a:t>
            </a:r>
            <a:r>
              <a:rPr lang="en-US" sz="1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)</a:t>
            </a:r>
            <a:r>
              <a:rPr 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.</a:t>
            </a:r>
          </a:p>
          <a:p>
            <a:pPr marL="228600" indent="-228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 pitchFamily="34" charset="0"/>
            </a:endParaRPr>
          </a:p>
          <a:p>
            <a:pPr marL="228600" indent="-2286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Coogan</a:t>
            </a:r>
            <a:r>
              <a:rPr lang="en-US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 </a:t>
            </a: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PF, White LF, Adler TJ, et al. Prospective study of urban form and physical activity in the Black Women’s Health Study. </a:t>
            </a:r>
            <a:r>
              <a:rPr lang="en-US" alt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Am J </a:t>
            </a:r>
            <a:r>
              <a:rPr lang="en-US" altLang="en-US" sz="1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Epidemiol</a:t>
            </a: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 2009; 170(9):1105-17</a:t>
            </a:r>
            <a:r>
              <a:rPr lang="en-US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.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Calibri" pitchFamily="34" charset="0"/>
            </a:endParaRP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 typeface="+mj-lt"/>
              <a:buAutoNum type="arabicPeriod" startAt="8"/>
            </a:pP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Frank LD, Andresen MA, </a:t>
            </a:r>
            <a:r>
              <a:rPr lang="en-US" altLang="en-US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Schmid</a:t>
            </a: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TL. Obesity relationships with community design, physical activity, and time spent in cars. </a:t>
            </a:r>
            <a:r>
              <a:rPr lang="en-US" alt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Am J </a:t>
            </a:r>
            <a:r>
              <a:rPr lang="en-US" altLang="en-US" sz="1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Prev</a:t>
            </a:r>
            <a:r>
              <a:rPr lang="en-US" alt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Med</a:t>
            </a: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2004;27(2):87-96.</a:t>
            </a: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Tx/>
              <a:buAutoNum type="arabicPeriod" startAt="8"/>
            </a:pPr>
            <a:endParaRPr lang="en-US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ea typeface="Calibri" pitchFamily="34" charset="0"/>
              <a:cs typeface="Times New Roman" pitchFamily="18" charset="0"/>
            </a:endParaRP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Tx/>
              <a:buAutoNum type="arabicPeriod" startAt="8"/>
            </a:pP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Ewing R, </a:t>
            </a:r>
            <a:r>
              <a:rPr lang="en-US" altLang="en-US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Schmid</a:t>
            </a: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T, </a:t>
            </a:r>
            <a:r>
              <a:rPr lang="en-US" altLang="en-US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Killingsworth</a:t>
            </a: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R </a:t>
            </a:r>
            <a:r>
              <a:rPr lang="en-US" alt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et al</a:t>
            </a: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. 2003. Relationship between urban sprawl and physical activity, obesity, and morbidity.  </a:t>
            </a:r>
            <a:r>
              <a:rPr lang="en-US" alt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Am J Health </a:t>
            </a:r>
            <a:r>
              <a:rPr lang="en-US" altLang="en-US" sz="1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Promot</a:t>
            </a: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 pitchFamily="34" charset="0"/>
                <a:cs typeface="Times New Roman" pitchFamily="18" charset="0"/>
              </a:rPr>
              <a:t> 18(1):47-57.</a:t>
            </a: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Tx/>
              <a:buAutoNum type="arabicPeriod" startAt="8"/>
            </a:pPr>
            <a:endParaRPr lang="en-US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Calibri" pitchFamily="34" charset="0"/>
            </a:endParaRP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Tx/>
              <a:buAutoNum type="arabicPeriod" startAt="8"/>
            </a:pP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Carlson C, </a:t>
            </a:r>
            <a:r>
              <a:rPr lang="en-US" altLang="en-US" sz="1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Aytur</a:t>
            </a: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 S, Gardner K, et al.  2012 Complexity in Built Environment, Health, and Destination Walking: A Neighborhood-Scale Analysis. </a:t>
            </a:r>
            <a:r>
              <a:rPr lang="en-US" alt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Journal of Urban Health</a:t>
            </a: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 89(2):270-84.</a:t>
            </a: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Tx/>
              <a:buAutoNum type="arabicPeriod" startAt="8"/>
            </a:pPr>
            <a:endParaRPr lang="en-US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Tx/>
              <a:buAutoNum type="arabicPeriod" startAt="8"/>
            </a:pP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Berrigan D, Pickle LW and Dill J. 2010. Associations between street connectivity and active transportation.  </a:t>
            </a:r>
            <a:r>
              <a:rPr lang="en-US" alt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Intl J Health </a:t>
            </a:r>
            <a:r>
              <a:rPr lang="en-US" altLang="en-US" sz="1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Geographics</a:t>
            </a:r>
            <a:r>
              <a:rPr lang="en-US" altLang="en-US" sz="1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9:20.</a:t>
            </a:r>
            <a:r>
              <a:rPr lang="en-US" alt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en-GB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The electronic version of this article is the complete one and can be found online at: </a:t>
            </a:r>
            <a:r>
              <a:rPr lang="en-GB" altLang="en-US" sz="1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  <a:hlinkClick r:id="rId3"/>
              </a:rPr>
              <a:t>http://</a:t>
            </a:r>
            <a:r>
              <a:rPr lang="en-GB" altLang="en-US" sz="1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  <a:hlinkClick r:id="rId3"/>
              </a:rPr>
              <a:t>www.ij-healthgeographics.com/content/9/1/20</a:t>
            </a:r>
            <a:r>
              <a:rPr lang="en-GB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.</a:t>
            </a:r>
            <a:endParaRPr lang="en-US" alt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 pitchFamily="34" charset="0"/>
            </a:endParaRP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Tx/>
              <a:buAutoNum type="arabicPeriod" startAt="8"/>
            </a:pPr>
            <a:endParaRPr lang="en-US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 pitchFamily="34" charset="0"/>
            </a:endParaRP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Tx/>
              <a:buAutoNum type="arabicPeriod" startAt="8"/>
            </a:pPr>
            <a:endParaRPr lang="en-US" altLang="en-US" sz="1000" dirty="0">
              <a:effectLst/>
              <a:latin typeface="Palatino Linotype" pitchFamily="18" charset="0"/>
              <a:cs typeface="Calibri" pitchFamily="34" charset="0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  <a:defRPr/>
            </a:pPr>
            <a:endParaRPr lang="en-US" altLang="en-US" sz="1000" dirty="0">
              <a:effectLst/>
              <a:latin typeface="Palatino Linotype" pitchFamily="18" charset="0"/>
              <a:cs typeface="Calibri" pitchFamily="34" charset="0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  <a:defRPr/>
            </a:pPr>
            <a:endParaRPr lang="en-US" sz="1000" dirty="0" smtClean="0">
              <a:effectLst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  <a:defRPr/>
            </a:pPr>
            <a:endParaRPr lang="en-US" sz="1000" dirty="0" smtClean="0">
              <a:effectLst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  <a:defRPr/>
            </a:pPr>
            <a:endParaRPr lang="en-US" sz="1000" dirty="0">
              <a:effectLst/>
              <a:latin typeface="Palatino Linotype"/>
              <a:cs typeface="Calibri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 typeface="Wingdings" pitchFamily="2" charset="2"/>
              <a:buAutoNum type="arabicPeriod"/>
            </a:pPr>
            <a:endParaRPr lang="en-US" altLang="en-US" sz="1000" dirty="0" smtClean="0">
              <a:effectLst/>
              <a:latin typeface="Palatino Linotype" pitchFamily="18" charset="0"/>
              <a:cs typeface="Calibri" pitchFamily="34" charset="0"/>
            </a:endParaRP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 typeface="Wingdings" pitchFamily="2" charset="2"/>
              <a:buAutoNum type="arabicPeriod"/>
            </a:pPr>
            <a:endParaRPr lang="en-US" altLang="en-US" sz="900" dirty="0" smtClean="0"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44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274638"/>
            <a:ext cx="8229600" cy="9445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Bibliography, cont.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43000"/>
            <a:ext cx="8229600" cy="533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 typeface="+mj-lt"/>
              <a:buAutoNum type="arabicPeriod" startAt="12"/>
            </a:pP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Rosenberg L, Adams-Campbell LL, Palmer JR. 1995. The Black Women’s Health Study: A follow-up study for causes and preventions of illness. </a:t>
            </a:r>
            <a:r>
              <a:rPr lang="en-US" alt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J Am </a:t>
            </a:r>
            <a:r>
              <a:rPr lang="en-US" altLang="en-US" sz="1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Wom</a:t>
            </a:r>
            <a:r>
              <a:rPr lang="en-US" alt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 Med </a:t>
            </a:r>
            <a:r>
              <a:rPr lang="en-US" altLang="en-US" sz="1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Assoc</a:t>
            </a: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 50:56-58.</a:t>
            </a: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 typeface="+mj-lt"/>
              <a:buAutoNum type="arabicPeriod" startAt="12"/>
            </a:pPr>
            <a:endParaRPr lang="en-US" alt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Calibri" pitchFamily="34" charset="0"/>
            </a:endParaRP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 typeface="+mj-lt"/>
              <a:buAutoNum type="arabicPeriod" startAt="12"/>
            </a:pPr>
            <a:r>
              <a:rPr lang="en-US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Coogan</a:t>
            </a:r>
            <a:r>
              <a:rPr lang="en-US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 </a:t>
            </a: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PF, White LF, Evans SR, et al. Longitudinal assessment of urban form and weight gain in African-American women. </a:t>
            </a:r>
            <a:r>
              <a:rPr lang="en-US" alt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Am J </a:t>
            </a:r>
            <a:r>
              <a:rPr lang="en-US" altLang="en-US" sz="1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Prev</a:t>
            </a:r>
            <a:r>
              <a:rPr lang="en-US" altLang="en-US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 Med</a:t>
            </a:r>
            <a:r>
              <a:rPr lang="en-US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Calibri" pitchFamily="34" charset="0"/>
              </a:rPr>
              <a:t> 2011;40(4):411-418. </a:t>
            </a: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Tx/>
              <a:buAutoNum type="arabicPeriod" startAt="12"/>
            </a:pPr>
            <a:endParaRPr lang="en-US" alt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Calibri" pitchFamily="34" charset="0"/>
            </a:endParaRP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Tx/>
              <a:buAutoNum type="arabicPeriod" startAt="12"/>
            </a:pPr>
            <a:r>
              <a:rPr lang="en-US" sz="1000" dirty="0" err="1">
                <a:effectLst/>
                <a:latin typeface="Palatino Linotype"/>
              </a:rPr>
              <a:t>Radloff</a:t>
            </a:r>
            <a:r>
              <a:rPr lang="en-US" sz="1000" dirty="0">
                <a:effectLst/>
                <a:latin typeface="Palatino Linotype"/>
              </a:rPr>
              <a:t> LS. 1977. The CES-D scale: A self-report depression scale for research in the general population. </a:t>
            </a:r>
            <a:r>
              <a:rPr lang="en-US" sz="1000" i="1" dirty="0">
                <a:effectLst/>
                <a:latin typeface="Palatino Linotype"/>
              </a:rPr>
              <a:t>Applied Psychological Measurement</a:t>
            </a:r>
            <a:r>
              <a:rPr lang="en-US" sz="1000" dirty="0">
                <a:effectLst/>
                <a:latin typeface="Palatino Linotype"/>
              </a:rPr>
              <a:t>. 1(2):85-201.</a:t>
            </a:r>
            <a:endParaRPr lang="en-US" sz="1000" dirty="0">
              <a:effectLst/>
            </a:endParaRP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Tx/>
              <a:buAutoNum type="arabicPeriod" startAt="12"/>
            </a:pPr>
            <a:endParaRPr lang="en-US" alt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Calibri" pitchFamily="34" charset="0"/>
            </a:endParaRPr>
          </a:p>
          <a:p>
            <a:pPr marL="228600" indent="-228600" algn="just">
              <a:buFont typeface="+mj-lt"/>
              <a:buAutoNum type="arabicPeriod" startAt="15"/>
            </a:pPr>
            <a:r>
              <a:rPr lang="en-US" altLang="en-US" sz="1000" dirty="0">
                <a:effectLst/>
                <a:latin typeface="Palatino Linotype" pitchFamily="18" charset="0"/>
                <a:cs typeface="Calibri" pitchFamily="34" charset="0"/>
              </a:rPr>
              <a:t>Harlow BL, Cohen LS, Otto MW, </a:t>
            </a:r>
            <a:r>
              <a:rPr lang="en-US" altLang="en-US" sz="1000" i="1" dirty="0">
                <a:effectLst/>
                <a:latin typeface="Palatino Linotype" pitchFamily="18" charset="0"/>
                <a:cs typeface="Calibri" pitchFamily="34" charset="0"/>
              </a:rPr>
              <a:t>et al</a:t>
            </a:r>
            <a:r>
              <a:rPr lang="en-US" altLang="en-US" sz="1000" dirty="0">
                <a:effectLst/>
                <a:latin typeface="Palatino Linotype" pitchFamily="18" charset="0"/>
                <a:cs typeface="Calibri" pitchFamily="34" charset="0"/>
              </a:rPr>
              <a:t>. 1999. Prevalence and predictors of depressive symptoms in older premenopausal women: The Harvard Study of Moods and Cycles. </a:t>
            </a:r>
            <a:r>
              <a:rPr lang="en-US" altLang="en-US" sz="1000" i="1" dirty="0">
                <a:effectLst/>
                <a:latin typeface="Palatino Linotype" pitchFamily="18" charset="0"/>
                <a:cs typeface="Calibri" pitchFamily="34" charset="0"/>
              </a:rPr>
              <a:t>Arch Gen Psychiatry</a:t>
            </a:r>
            <a:r>
              <a:rPr lang="en-US" altLang="en-US" sz="1000" dirty="0">
                <a:effectLst/>
                <a:latin typeface="Palatino Linotype" pitchFamily="18" charset="0"/>
                <a:cs typeface="Calibri" pitchFamily="34" charset="0"/>
              </a:rPr>
              <a:t>.   </a:t>
            </a:r>
            <a:r>
              <a:rPr lang="en-US" altLang="en-US" sz="1000" dirty="0">
                <a:effectLst/>
                <a:latin typeface="Palatino Linotype" pitchFamily="18" charset="0"/>
                <a:ea typeface="Times New Roman" pitchFamily="18" charset="0"/>
                <a:cs typeface="Calibri" pitchFamily="34" charset="0"/>
              </a:rPr>
              <a:t>56(5):418-24.</a:t>
            </a:r>
            <a:endParaRPr lang="en-US" altLang="en-US" sz="1000" dirty="0">
              <a:effectLst/>
            </a:endParaRPr>
          </a:p>
          <a:p>
            <a:pPr marL="228600" indent="-228600" algn="just">
              <a:buFontTx/>
              <a:buAutoNum type="arabicPeriod" startAt="15"/>
            </a:pPr>
            <a:endParaRPr lang="en-US" altLang="en-US" sz="1000" dirty="0">
              <a:effectLst/>
              <a:latin typeface="Palatino Linotype" pitchFamily="18" charset="0"/>
              <a:cs typeface="Calibri" pitchFamily="34" charset="0"/>
            </a:endParaRPr>
          </a:p>
          <a:p>
            <a:pPr marL="228600" indent="-228600" algn="just">
              <a:buFontTx/>
              <a:buAutoNum type="arabicPeriod" startAt="15"/>
            </a:pPr>
            <a:r>
              <a:rPr lang="en-US" altLang="en-US" sz="1000" dirty="0">
                <a:effectLst/>
                <a:latin typeface="Palatino Linotype" pitchFamily="18" charset="0"/>
                <a:cs typeface="Calibri" pitchFamily="34" charset="0"/>
              </a:rPr>
              <a:t>Craig TJ, van Natta PA. 1976. Recognition of depressed effect in hospitalized psychiatric patients: staff and patient perceptions. Dis </a:t>
            </a:r>
            <a:r>
              <a:rPr lang="en-US" altLang="en-US" sz="1000" dirty="0" err="1">
                <a:effectLst/>
                <a:latin typeface="Palatino Linotype" pitchFamily="18" charset="0"/>
                <a:cs typeface="Calibri" pitchFamily="34" charset="0"/>
              </a:rPr>
              <a:t>Nerv</a:t>
            </a:r>
            <a:r>
              <a:rPr lang="en-US" altLang="en-US" sz="1000" dirty="0">
                <a:effectLst/>
                <a:latin typeface="Palatino Linotype" pitchFamily="18" charset="0"/>
                <a:cs typeface="Calibri" pitchFamily="34" charset="0"/>
              </a:rPr>
              <a:t> Syst. </a:t>
            </a:r>
            <a:r>
              <a:rPr lang="en-US" altLang="en-US" sz="1000">
                <a:effectLst/>
                <a:latin typeface="Palatino Linotype" pitchFamily="18" charset="0"/>
                <a:cs typeface="Calibri" pitchFamily="34" charset="0"/>
              </a:rPr>
              <a:t>37:561-66</a:t>
            </a:r>
            <a:r>
              <a:rPr lang="en-US" altLang="en-US" sz="1000" smtClean="0">
                <a:effectLst/>
                <a:latin typeface="Palatino Linotype" pitchFamily="18" charset="0"/>
                <a:cs typeface="Calibri" pitchFamily="34" charset="0"/>
              </a:rPr>
              <a:t>.</a:t>
            </a:r>
            <a:endParaRPr lang="en-US" altLang="en-US" sz="1000" dirty="0">
              <a:effectLst/>
              <a:latin typeface="Palatino Linotype" pitchFamily="18" charset="0"/>
              <a:cs typeface="Calibri" pitchFamily="34" charset="0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  <a:defRPr/>
            </a:pPr>
            <a:endParaRPr lang="en-US" altLang="en-US" sz="1000" dirty="0">
              <a:effectLst/>
              <a:latin typeface="Palatino Linotype" pitchFamily="18" charset="0"/>
              <a:cs typeface="Calibri" pitchFamily="34" charset="0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  <a:defRPr/>
            </a:pPr>
            <a:endParaRPr lang="en-US" sz="1000" dirty="0" smtClean="0">
              <a:effectLst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  <a:defRPr/>
            </a:pPr>
            <a:endParaRPr lang="en-US" sz="1000" dirty="0" smtClean="0">
              <a:effectLst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  <a:defRPr/>
            </a:pPr>
            <a:endParaRPr lang="en-US" sz="1000" dirty="0">
              <a:effectLst/>
              <a:latin typeface="Palatino Linotype"/>
              <a:cs typeface="Calibri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 typeface="Wingdings" pitchFamily="2" charset="2"/>
              <a:buAutoNum type="arabicPeriod"/>
            </a:pPr>
            <a:endParaRPr lang="en-US" altLang="en-US" sz="1000" dirty="0" smtClean="0">
              <a:effectLst/>
              <a:latin typeface="Palatino Linotype" pitchFamily="18" charset="0"/>
              <a:cs typeface="Calibri" pitchFamily="34" charset="0"/>
            </a:endParaRPr>
          </a:p>
          <a:p>
            <a:pPr marL="228600" indent="-228600" algn="just">
              <a:lnSpc>
                <a:spcPct val="115000"/>
              </a:lnSpc>
              <a:spcBef>
                <a:spcPct val="0"/>
              </a:spcBef>
              <a:buFont typeface="Wingdings" pitchFamily="2" charset="2"/>
              <a:buAutoNum type="arabicPeriod"/>
            </a:pPr>
            <a:endParaRPr lang="en-US" altLang="en-US" sz="900" dirty="0" smtClean="0"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68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Garamond" pitchFamily="18" charset="0"/>
              </a:rPr>
              <a:t>Questions?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2_Stream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2_Stream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2_Stream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2_Stream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4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2_Stream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28176</TotalTime>
  <Words>1890</Words>
  <Application>Microsoft Office PowerPoint</Application>
  <PresentationFormat>On-screen Show (4:3)</PresentationFormat>
  <Paragraphs>322</Paragraphs>
  <Slides>34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2_Stream</vt:lpstr>
      <vt:lpstr>3_Stream</vt:lpstr>
      <vt:lpstr>31_Stream</vt:lpstr>
      <vt:lpstr>32_Stream</vt:lpstr>
      <vt:lpstr>34_Stream</vt:lpstr>
      <vt:lpstr>Neighborhood walkability and depressive symptoms in black women: A prospective cohort study</vt:lpstr>
      <vt:lpstr>Presenter Disclosures</vt:lpstr>
      <vt:lpstr>Back Story</vt:lpstr>
      <vt:lpstr>Depressive Symptoms</vt:lpstr>
      <vt:lpstr>Causes of depression?</vt:lpstr>
      <vt:lpstr>Hypothesis</vt:lpstr>
      <vt:lpstr>PowerPoint Presentation</vt:lpstr>
      <vt:lpstr>Hypothesis</vt:lpstr>
      <vt:lpstr>PowerPoint Presentation</vt:lpstr>
      <vt:lpstr>Cohort:  Black Women’s Health Study (BWHS)</vt:lpstr>
      <vt:lpstr>Exposure: Neighborhood walkability</vt:lpstr>
      <vt:lpstr>Neighborhood walkability components</vt:lpstr>
      <vt:lpstr>How exposure constructed?</vt:lpstr>
      <vt:lpstr>Neighborhood walkability categories, % study participants</vt:lpstr>
      <vt:lpstr>Neighborhood walkability by city, SES</vt:lpstr>
      <vt:lpstr>Outcome: Center for Epidemiologic Studies-Depression (CES-D) scale</vt:lpstr>
      <vt:lpstr>Analytic cohort/outcome</vt:lpstr>
      <vt:lpstr>Statistical methods</vt:lpstr>
      <vt:lpstr>Assessing confounding</vt:lpstr>
      <vt:lpstr>Directed Acyclic Graph</vt:lpstr>
      <vt:lpstr>CES-D categories by Neighborhood Walkability and Year</vt:lpstr>
      <vt:lpstr>Neighborhood Walkability and Depressive Symptoms</vt:lpstr>
      <vt:lpstr>Neighborhood Walkability and Depressive Symptoms</vt:lpstr>
      <vt:lpstr>Neighborhood Walkability and Depressive Symptoms</vt:lpstr>
      <vt:lpstr>Neighborhood Walkability and Depressive Symptoms: By City</vt:lpstr>
      <vt:lpstr>Neighborhood Walkability and Depressive Symptoms: By City</vt:lpstr>
      <vt:lpstr>Neighborhood Walkability and Depressive Symptoms: By Neighborhood SES</vt:lpstr>
      <vt:lpstr>Summary</vt:lpstr>
      <vt:lpstr>Strengths</vt:lpstr>
      <vt:lpstr>Limitations</vt:lpstr>
      <vt:lpstr>Recommendations?</vt:lpstr>
      <vt:lpstr>Bibliography</vt:lpstr>
      <vt:lpstr>Bibliography, cont.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Demystifying Statistics</dc:title>
  <dc:creator>mberger1</dc:creator>
  <cp:lastModifiedBy>Matthew Berger</cp:lastModifiedBy>
  <cp:revision>929</cp:revision>
  <cp:lastPrinted>2014-12-11T22:47:02Z</cp:lastPrinted>
  <dcterms:created xsi:type="dcterms:W3CDTF">2009-02-23T15:57:59Z</dcterms:created>
  <dcterms:modified xsi:type="dcterms:W3CDTF">2017-11-10T00:57:31Z</dcterms:modified>
</cp:coreProperties>
</file>